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6333" r:id="rId6"/>
    <p:sldId id="2147376601" r:id="rId7"/>
    <p:sldId id="2147376637" r:id="rId8"/>
    <p:sldId id="2147376602" r:id="rId9"/>
    <p:sldId id="2147376638" r:id="rId10"/>
    <p:sldId id="2147376594" r:id="rId11"/>
    <p:sldId id="2147376596" r:id="rId12"/>
    <p:sldId id="2147376604" r:id="rId13"/>
    <p:sldId id="2147376640" r:id="rId14"/>
    <p:sldId id="2147376639" r:id="rId15"/>
    <p:sldId id="2147376622" r:id="rId16"/>
    <p:sldId id="2147376625" r:id="rId17"/>
    <p:sldId id="2147376641" r:id="rId18"/>
    <p:sldId id="2147376642" r:id="rId19"/>
    <p:sldId id="2147376629" r:id="rId20"/>
    <p:sldId id="2147376632" r:id="rId21"/>
    <p:sldId id="2147376633" r:id="rId22"/>
    <p:sldId id="2147376643" r:id="rId23"/>
    <p:sldId id="2147376644" r:id="rId24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09F"/>
    <a:srgbClr val="003399"/>
    <a:srgbClr val="0000CC"/>
    <a:srgbClr val="000066"/>
    <a:srgbClr val="FFFFFF"/>
    <a:srgbClr val="0000FF"/>
    <a:srgbClr val="97E4FF"/>
    <a:srgbClr val="FE0000"/>
    <a:srgbClr val="59C53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6BDE0-A705-4EEA-B470-1666C4F423D6}" v="259" dt="2024-09-24T06:21:52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4" d="100"/>
          <a:sy n="144" d="100"/>
        </p:scale>
        <p:origin x="5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EF6D5-A651-4F60-8A01-618F62BE8C8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CCF9D16-6FEC-4536-951B-C38F2ACFE3CD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/>
        </a:p>
      </dgm:t>
    </dgm:pt>
    <dgm:pt modelId="{306FE31E-84A3-4C9E-B948-9E4FE49BB32C}" type="par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229B8605-6917-42A2-BF9D-2BB9B807ECC7}" type="sib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34D14147-F9EE-434A-8080-1653B3E8B879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/>
        </a:p>
      </dgm:t>
    </dgm:pt>
    <dgm:pt modelId="{A2A29308-22A1-4239-A06C-14B6D6650808}" type="par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33FF9D37-AD69-4A66-8834-00AE4045C5D0}" type="sib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757772F0-3068-49B4-970C-C5715C18CED9}">
      <dgm:prSet phldrT="[文字]" phldr="1"/>
      <dgm:spPr/>
      <dgm:t>
        <a:bodyPr/>
        <a:lstStyle/>
        <a:p>
          <a:endParaRPr lang="zh-TW" altLang="en-US"/>
        </a:p>
      </dgm:t>
    </dgm:pt>
    <dgm:pt modelId="{EC77A433-966D-4278-B26F-7A82121CE4FD}" type="par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3EA25352-A13D-41A7-A6E3-2023C6A51190}" type="sib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20428B98-D512-4058-82C1-CD6D62EB5EFB}" type="pres">
      <dgm:prSet presAssocID="{81EEF6D5-A651-4F60-8A01-618F62BE8C8E}" presName="rootnode" presStyleCnt="0">
        <dgm:presLayoutVars>
          <dgm:chMax/>
          <dgm:chPref/>
          <dgm:dir/>
          <dgm:animLvl val="lvl"/>
        </dgm:presLayoutVars>
      </dgm:prSet>
      <dgm:spPr/>
    </dgm:pt>
    <dgm:pt modelId="{21C76CDC-94E5-4B71-B58D-9046EEA736AB}" type="pres">
      <dgm:prSet presAssocID="{BCCF9D16-6FEC-4536-951B-C38F2ACFE3CD}" presName="composite" presStyleCnt="0"/>
      <dgm:spPr/>
    </dgm:pt>
    <dgm:pt modelId="{A84934F5-06F1-4B78-A82B-CA69087A33D9}" type="pres">
      <dgm:prSet presAssocID="{BCCF9D16-6FEC-4536-951B-C38F2ACFE3CD}" presName="LShape" presStyleLbl="alignNode1" presStyleIdx="0" presStyleCnt="5"/>
      <dgm:spPr/>
    </dgm:pt>
    <dgm:pt modelId="{DD29361C-C72E-461B-BF1A-7797651DB182}" type="pres">
      <dgm:prSet presAssocID="{BCCF9D16-6FEC-4536-951B-C38F2ACFE3C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AA5DD-4F90-4FF8-8A8D-51F4C592D4BB}" type="pres">
      <dgm:prSet presAssocID="{BCCF9D16-6FEC-4536-951B-C38F2ACFE3CD}" presName="Triangle" presStyleLbl="alignNode1" presStyleIdx="1" presStyleCnt="5"/>
      <dgm:spPr/>
    </dgm:pt>
    <dgm:pt modelId="{02C5C9C1-957D-4E90-A0E5-C0E003AEF590}" type="pres">
      <dgm:prSet presAssocID="{229B8605-6917-42A2-BF9D-2BB9B807ECC7}" presName="sibTrans" presStyleCnt="0"/>
      <dgm:spPr/>
    </dgm:pt>
    <dgm:pt modelId="{8EF4AC73-8B03-4E24-9E22-268A513E5CB3}" type="pres">
      <dgm:prSet presAssocID="{229B8605-6917-42A2-BF9D-2BB9B807ECC7}" presName="space" presStyleCnt="0"/>
      <dgm:spPr/>
    </dgm:pt>
    <dgm:pt modelId="{6482071C-CA7C-4C28-9F90-AF36B3A144F0}" type="pres">
      <dgm:prSet presAssocID="{34D14147-F9EE-434A-8080-1653B3E8B879}" presName="composite" presStyleCnt="0"/>
      <dgm:spPr/>
    </dgm:pt>
    <dgm:pt modelId="{790739D5-9768-429A-837E-334966BB5F20}" type="pres">
      <dgm:prSet presAssocID="{34D14147-F9EE-434A-8080-1653B3E8B879}" presName="LShape" presStyleLbl="alignNode1" presStyleIdx="2" presStyleCnt="5"/>
      <dgm:spPr/>
    </dgm:pt>
    <dgm:pt modelId="{E650E359-4650-4B99-B7C2-9B5AB51D11FD}" type="pres">
      <dgm:prSet presAssocID="{34D14147-F9EE-434A-8080-1653B3E8B87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A86383C-C122-4192-8EEB-EE733627C42B}" type="pres">
      <dgm:prSet presAssocID="{34D14147-F9EE-434A-8080-1653B3E8B879}" presName="Triangle" presStyleLbl="alignNode1" presStyleIdx="3" presStyleCnt="5"/>
      <dgm:spPr/>
    </dgm:pt>
    <dgm:pt modelId="{6B56F94B-1F63-4A13-B30F-F9CD3853B168}" type="pres">
      <dgm:prSet presAssocID="{33FF9D37-AD69-4A66-8834-00AE4045C5D0}" presName="sibTrans" presStyleCnt="0"/>
      <dgm:spPr/>
    </dgm:pt>
    <dgm:pt modelId="{BA938624-0573-4C64-89EE-8313F8798E4B}" type="pres">
      <dgm:prSet presAssocID="{33FF9D37-AD69-4A66-8834-00AE4045C5D0}" presName="space" presStyleCnt="0"/>
      <dgm:spPr/>
    </dgm:pt>
    <dgm:pt modelId="{F9393999-E047-4493-912B-5670AC83C7F2}" type="pres">
      <dgm:prSet presAssocID="{757772F0-3068-49B4-970C-C5715C18CED9}" presName="composite" presStyleCnt="0"/>
      <dgm:spPr/>
    </dgm:pt>
    <dgm:pt modelId="{803757CA-CA5C-486C-A53C-BA54AC8F906C}" type="pres">
      <dgm:prSet presAssocID="{757772F0-3068-49B4-970C-C5715C18CED9}" presName="LShape" presStyleLbl="alignNode1" presStyleIdx="4" presStyleCnt="5"/>
      <dgm:spPr/>
    </dgm:pt>
    <dgm:pt modelId="{AB83FCCA-AD63-4E14-96C9-5AA067423D50}" type="pres">
      <dgm:prSet presAssocID="{757772F0-3068-49B4-970C-C5715C18CED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802B910-913B-4DBE-AC1D-47AA029F41D9}" srcId="{81EEF6D5-A651-4F60-8A01-618F62BE8C8E}" destId="{757772F0-3068-49B4-970C-C5715C18CED9}" srcOrd="2" destOrd="0" parTransId="{EC77A433-966D-4278-B26F-7A82121CE4FD}" sibTransId="{3EA25352-A13D-41A7-A6E3-2023C6A51190}"/>
    <dgm:cxn modelId="{8640A41C-872D-4B3B-B48F-CD115D4EA475}" srcId="{81EEF6D5-A651-4F60-8A01-618F62BE8C8E}" destId="{34D14147-F9EE-434A-8080-1653B3E8B879}" srcOrd="1" destOrd="0" parTransId="{A2A29308-22A1-4239-A06C-14B6D6650808}" sibTransId="{33FF9D37-AD69-4A66-8834-00AE4045C5D0}"/>
    <dgm:cxn modelId="{C5A2CC1D-9CE5-4FE1-A92C-3BEEFA118FE4}" type="presOf" srcId="{757772F0-3068-49B4-970C-C5715C18CED9}" destId="{AB83FCCA-AD63-4E14-96C9-5AA067423D50}" srcOrd="0" destOrd="0" presId="urn:microsoft.com/office/officeart/2009/3/layout/StepUpProcess"/>
    <dgm:cxn modelId="{1B38FD71-3F48-479F-90A5-5C9CBD49BAE6}" type="presOf" srcId="{BCCF9D16-6FEC-4536-951B-C38F2ACFE3CD}" destId="{DD29361C-C72E-461B-BF1A-7797651DB182}" srcOrd="0" destOrd="0" presId="urn:microsoft.com/office/officeart/2009/3/layout/StepUpProcess"/>
    <dgm:cxn modelId="{8AF55077-82AA-4850-9790-01D7F34A2DC3}" type="presOf" srcId="{81EEF6D5-A651-4F60-8A01-618F62BE8C8E}" destId="{20428B98-D512-4058-82C1-CD6D62EB5EFB}" srcOrd="0" destOrd="0" presId="urn:microsoft.com/office/officeart/2009/3/layout/StepUpProcess"/>
    <dgm:cxn modelId="{3932ABB3-3DA1-49CD-90D5-8C2B4FE12713}" srcId="{81EEF6D5-A651-4F60-8A01-618F62BE8C8E}" destId="{BCCF9D16-6FEC-4536-951B-C38F2ACFE3CD}" srcOrd="0" destOrd="0" parTransId="{306FE31E-84A3-4C9E-B948-9E4FE49BB32C}" sibTransId="{229B8605-6917-42A2-BF9D-2BB9B807ECC7}"/>
    <dgm:cxn modelId="{DDF9FFFC-891E-42B2-8148-67D892E05C86}" type="presOf" srcId="{34D14147-F9EE-434A-8080-1653B3E8B879}" destId="{E650E359-4650-4B99-B7C2-9B5AB51D11FD}" srcOrd="0" destOrd="0" presId="urn:microsoft.com/office/officeart/2009/3/layout/StepUpProcess"/>
    <dgm:cxn modelId="{1EFB8B2F-8056-4E39-9986-0BCA8E466AE8}" type="presParOf" srcId="{20428B98-D512-4058-82C1-CD6D62EB5EFB}" destId="{21C76CDC-94E5-4B71-B58D-9046EEA736AB}" srcOrd="0" destOrd="0" presId="urn:microsoft.com/office/officeart/2009/3/layout/StepUpProcess"/>
    <dgm:cxn modelId="{3D4FDFEE-32B9-42C2-89A1-73C1FA2D9598}" type="presParOf" srcId="{21C76CDC-94E5-4B71-B58D-9046EEA736AB}" destId="{A84934F5-06F1-4B78-A82B-CA69087A33D9}" srcOrd="0" destOrd="0" presId="urn:microsoft.com/office/officeart/2009/3/layout/StepUpProcess"/>
    <dgm:cxn modelId="{5B7E8228-0AE4-4508-A987-5378E7C65218}" type="presParOf" srcId="{21C76CDC-94E5-4B71-B58D-9046EEA736AB}" destId="{DD29361C-C72E-461B-BF1A-7797651DB182}" srcOrd="1" destOrd="0" presId="urn:microsoft.com/office/officeart/2009/3/layout/StepUpProcess"/>
    <dgm:cxn modelId="{0E43BC2D-C6BE-4D18-9A10-7B23F8C77977}" type="presParOf" srcId="{21C76CDC-94E5-4B71-B58D-9046EEA736AB}" destId="{152AA5DD-4F90-4FF8-8A8D-51F4C592D4BB}" srcOrd="2" destOrd="0" presId="urn:microsoft.com/office/officeart/2009/3/layout/StepUpProcess"/>
    <dgm:cxn modelId="{600B3CB9-F830-433A-823B-03B7E644BFDF}" type="presParOf" srcId="{20428B98-D512-4058-82C1-CD6D62EB5EFB}" destId="{02C5C9C1-957D-4E90-A0E5-C0E003AEF590}" srcOrd="1" destOrd="0" presId="urn:microsoft.com/office/officeart/2009/3/layout/StepUpProcess"/>
    <dgm:cxn modelId="{64073FA0-A97B-48AC-8F02-F0296A17A7A8}" type="presParOf" srcId="{02C5C9C1-957D-4E90-A0E5-C0E003AEF590}" destId="{8EF4AC73-8B03-4E24-9E22-268A513E5CB3}" srcOrd="0" destOrd="0" presId="urn:microsoft.com/office/officeart/2009/3/layout/StepUpProcess"/>
    <dgm:cxn modelId="{11667D1E-19ED-4A9D-84D9-FCA28BFAFB60}" type="presParOf" srcId="{20428B98-D512-4058-82C1-CD6D62EB5EFB}" destId="{6482071C-CA7C-4C28-9F90-AF36B3A144F0}" srcOrd="2" destOrd="0" presId="urn:microsoft.com/office/officeart/2009/3/layout/StepUpProcess"/>
    <dgm:cxn modelId="{8D72A487-A2E5-4A11-A8FF-73B93B4E798E}" type="presParOf" srcId="{6482071C-CA7C-4C28-9F90-AF36B3A144F0}" destId="{790739D5-9768-429A-837E-334966BB5F20}" srcOrd="0" destOrd="0" presId="urn:microsoft.com/office/officeart/2009/3/layout/StepUpProcess"/>
    <dgm:cxn modelId="{559FD381-C5D0-454E-9851-8A80DBEB31A4}" type="presParOf" srcId="{6482071C-CA7C-4C28-9F90-AF36B3A144F0}" destId="{E650E359-4650-4B99-B7C2-9B5AB51D11FD}" srcOrd="1" destOrd="0" presId="urn:microsoft.com/office/officeart/2009/3/layout/StepUpProcess"/>
    <dgm:cxn modelId="{861045E4-6413-4BB2-88CA-44D952F37F84}" type="presParOf" srcId="{6482071C-CA7C-4C28-9F90-AF36B3A144F0}" destId="{6A86383C-C122-4192-8EEB-EE733627C42B}" srcOrd="2" destOrd="0" presId="urn:microsoft.com/office/officeart/2009/3/layout/StepUpProcess"/>
    <dgm:cxn modelId="{127991F2-4646-48F3-81EC-8CAB0F70BD67}" type="presParOf" srcId="{20428B98-D512-4058-82C1-CD6D62EB5EFB}" destId="{6B56F94B-1F63-4A13-B30F-F9CD3853B168}" srcOrd="3" destOrd="0" presId="urn:microsoft.com/office/officeart/2009/3/layout/StepUpProcess"/>
    <dgm:cxn modelId="{FA5A2DCB-2C20-4600-ABD2-3E7C70D0A5FB}" type="presParOf" srcId="{6B56F94B-1F63-4A13-B30F-F9CD3853B168}" destId="{BA938624-0573-4C64-89EE-8313F8798E4B}" srcOrd="0" destOrd="0" presId="urn:microsoft.com/office/officeart/2009/3/layout/StepUpProcess"/>
    <dgm:cxn modelId="{348FAFEA-1C3E-4F90-89A3-875D1B52D265}" type="presParOf" srcId="{20428B98-D512-4058-82C1-CD6D62EB5EFB}" destId="{F9393999-E047-4493-912B-5670AC83C7F2}" srcOrd="4" destOrd="0" presId="urn:microsoft.com/office/officeart/2009/3/layout/StepUpProcess"/>
    <dgm:cxn modelId="{461828ED-F3B8-40FA-A812-65EC58C04381}" type="presParOf" srcId="{F9393999-E047-4493-912B-5670AC83C7F2}" destId="{803757CA-CA5C-486C-A53C-BA54AC8F906C}" srcOrd="0" destOrd="0" presId="urn:microsoft.com/office/officeart/2009/3/layout/StepUpProcess"/>
    <dgm:cxn modelId="{AE8D907F-395B-431D-B04E-4FD7D7E4E08C}" type="presParOf" srcId="{F9393999-E047-4493-912B-5670AC83C7F2}" destId="{AB83FCCA-AD63-4E14-96C9-5AA067423D5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934F5-06F1-4B78-A82B-CA69087A33D9}">
      <dsp:nvSpPr>
        <dsp:cNvPr id="0" name=""/>
        <dsp:cNvSpPr/>
      </dsp:nvSpPr>
      <dsp:spPr>
        <a:xfrm rot="5400000">
          <a:off x="429666" y="1049485"/>
          <a:ext cx="1291204" cy="214853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9361C-C72E-461B-BF1A-7797651DB182}">
      <dsp:nvSpPr>
        <dsp:cNvPr id="0" name=""/>
        <dsp:cNvSpPr/>
      </dsp:nvSpPr>
      <dsp:spPr>
        <a:xfrm>
          <a:off x="214131" y="1691434"/>
          <a:ext cx="1939709" cy="170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 sz="2600" kern="1200"/>
        </a:p>
      </dsp:txBody>
      <dsp:txXfrm>
        <a:off x="214131" y="1691434"/>
        <a:ext cx="1939709" cy="1700268"/>
      </dsp:txXfrm>
    </dsp:sp>
    <dsp:sp modelId="{152AA5DD-4F90-4FF8-8A8D-51F4C592D4BB}">
      <dsp:nvSpPr>
        <dsp:cNvPr id="0" name=""/>
        <dsp:cNvSpPr/>
      </dsp:nvSpPr>
      <dsp:spPr>
        <a:xfrm>
          <a:off x="1787858" y="891307"/>
          <a:ext cx="365982" cy="36598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739D5-9768-429A-837E-334966BB5F20}">
      <dsp:nvSpPr>
        <dsp:cNvPr id="0" name=""/>
        <dsp:cNvSpPr/>
      </dsp:nvSpPr>
      <dsp:spPr>
        <a:xfrm rot="5400000">
          <a:off x="2804249" y="461892"/>
          <a:ext cx="1291204" cy="214853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0E359-4650-4B99-B7C2-9B5AB51D11FD}">
      <dsp:nvSpPr>
        <dsp:cNvPr id="0" name=""/>
        <dsp:cNvSpPr/>
      </dsp:nvSpPr>
      <dsp:spPr>
        <a:xfrm>
          <a:off x="2588714" y="1103841"/>
          <a:ext cx="1939709" cy="170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sz="26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 sz="2600" kern="1200"/>
        </a:p>
      </dsp:txBody>
      <dsp:txXfrm>
        <a:off x="2588714" y="1103841"/>
        <a:ext cx="1939709" cy="1700268"/>
      </dsp:txXfrm>
    </dsp:sp>
    <dsp:sp modelId="{6A86383C-C122-4192-8EEB-EE733627C42B}">
      <dsp:nvSpPr>
        <dsp:cNvPr id="0" name=""/>
        <dsp:cNvSpPr/>
      </dsp:nvSpPr>
      <dsp:spPr>
        <a:xfrm>
          <a:off x="4162441" y="303714"/>
          <a:ext cx="365982" cy="365982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757CA-CA5C-486C-A53C-BA54AC8F906C}">
      <dsp:nvSpPr>
        <dsp:cNvPr id="0" name=""/>
        <dsp:cNvSpPr/>
      </dsp:nvSpPr>
      <dsp:spPr>
        <a:xfrm rot="5400000">
          <a:off x="5178832" y="-125700"/>
          <a:ext cx="1291204" cy="214853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FCCA-AD63-4E14-96C9-5AA067423D50}">
      <dsp:nvSpPr>
        <dsp:cNvPr id="0" name=""/>
        <dsp:cNvSpPr/>
      </dsp:nvSpPr>
      <dsp:spPr>
        <a:xfrm>
          <a:off x="4963298" y="516248"/>
          <a:ext cx="1939709" cy="170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600" kern="1200"/>
        </a:p>
      </dsp:txBody>
      <dsp:txXfrm>
        <a:off x="4963298" y="516248"/>
        <a:ext cx="1939709" cy="1700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除上述的透過</a:t>
            </a:r>
            <a:r>
              <a:rPr lang="en-US" altLang="zh-TW"/>
              <a:t>SENSOR</a:t>
            </a:r>
            <a:r>
              <a:rPr lang="zh-TW" altLang="en-US"/>
              <a:t>或檢查機收集到的數據之外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的波紋形狀有所不同且與板哲良率有明顯的相關性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我們希望從協助解決現場困擾開始</a:t>
            </a:r>
            <a:endParaRPr lang="en-US" altLang="zh-TW"/>
          </a:p>
          <a:p>
            <a:r>
              <a:rPr lang="zh-TW" altLang="en-US"/>
              <a:t>目前現場困擾的是</a:t>
            </a:r>
            <a:endParaRPr lang="en-US" altLang="zh-TW"/>
          </a:p>
          <a:p>
            <a:r>
              <a:rPr lang="zh-TW" altLang="en-US"/>
              <a:t>窯的生產操作需要由後段經查設備</a:t>
            </a:r>
            <a:r>
              <a:rPr lang="en-US" altLang="zh-TW"/>
              <a:t>,</a:t>
            </a:r>
            <a:r>
              <a:rPr lang="zh-TW" altLang="en-US"/>
              <a:t>收率檢查等品質指標作為判斷依據</a:t>
            </a:r>
            <a:endParaRPr lang="en-US" altLang="zh-TW"/>
          </a:p>
          <a:p>
            <a:r>
              <a:rPr lang="zh-TW" altLang="en-US"/>
              <a:t>而這些資訊分散在各工程站</a:t>
            </a:r>
            <a:r>
              <a:rPr lang="en-US" altLang="zh-TW"/>
              <a:t>,</a:t>
            </a:r>
            <a:r>
              <a:rPr lang="zh-TW" altLang="en-US"/>
              <a:t>無法立即掌握</a:t>
            </a:r>
            <a:endParaRPr lang="en-US" altLang="zh-TW"/>
          </a:p>
          <a:p>
            <a:r>
              <a:rPr lang="zh-TW" altLang="en-US"/>
              <a:t>另外正確的欠點情報</a:t>
            </a:r>
            <a:r>
              <a:rPr lang="en-US" altLang="zh-TW"/>
              <a:t>,</a:t>
            </a:r>
            <a:r>
              <a:rPr lang="zh-TW" altLang="en-US"/>
              <a:t>是窯發生問題時最重要的參考依據</a:t>
            </a:r>
            <a:endParaRPr lang="en-US" altLang="zh-TW"/>
          </a:p>
          <a:p>
            <a:r>
              <a:rPr lang="zh-TW" altLang="en-US"/>
              <a:t>但</a:t>
            </a:r>
            <a:r>
              <a:rPr lang="en-US" altLang="zh-TW"/>
              <a:t>,</a:t>
            </a:r>
            <a:r>
              <a:rPr lang="zh-TW" altLang="en-US"/>
              <a:t>很欠點很相似</a:t>
            </a:r>
            <a:r>
              <a:rPr lang="en-US" altLang="zh-TW"/>
              <a:t>,</a:t>
            </a:r>
            <a:r>
              <a:rPr lang="zh-TW" altLang="en-US"/>
              <a:t>無發正確進行判斷</a:t>
            </a:r>
            <a:endParaRPr lang="en-US" altLang="zh-TW"/>
          </a:p>
          <a:p>
            <a:r>
              <a:rPr lang="zh-TW" altLang="en-US"/>
              <a:t>然後</a:t>
            </a:r>
            <a:r>
              <a:rPr lang="en-US" altLang="zh-TW"/>
              <a:t>,</a:t>
            </a:r>
            <a:r>
              <a:rPr lang="zh-TW" altLang="en-US"/>
              <a:t>當發生破裂時所需要投入的人力時間</a:t>
            </a:r>
            <a:r>
              <a:rPr lang="en-US" altLang="zh-TW"/>
              <a:t>,</a:t>
            </a:r>
            <a:r>
              <a:rPr lang="zh-TW" altLang="en-US"/>
              <a:t>是所有窯爐擔當最大的恐懼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71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為收集這些資訊需要透過人員逐項進行收集</a:t>
            </a:r>
            <a:r>
              <a:rPr lang="en-US" altLang="zh-TW"/>
              <a:t>,</a:t>
            </a:r>
            <a:r>
              <a:rPr lang="zh-TW" altLang="en-US"/>
              <a:t>耗時且費力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445EEDB5-A435-4645-B176-C7EA5D280B09}" type="datetime1">
              <a:rPr lang="zh-TW" altLang="en-US"/>
              <a:pPr>
                <a:defRPr/>
              </a:pPr>
              <a:t>2024/9/24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0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4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microsoft.com/office/2007/relationships/hdphoto" Target="../media/hdphoto11.wdp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microsoft.com/office/2007/relationships/hdphoto" Target="../media/hdphoto1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8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549" y="373703"/>
            <a:ext cx="5298053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3200">
                <a:solidFill>
                  <a:schemeClr val="tx1"/>
                </a:solidFill>
                <a:latin typeface="+mj-ea"/>
                <a:ea typeface="+mj-ea"/>
              </a:rPr>
              <a:t>工具活用窯生產</a:t>
            </a:r>
            <a:r>
              <a:rPr lang="zh-TW" altLang="en-US" sz="320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655" y="3693042"/>
            <a:ext cx="1102752" cy="109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7C39D3-A746-3FCE-A181-1F1A960B371A}"/>
              </a:ext>
            </a:extLst>
          </p:cNvPr>
          <p:cNvSpPr txBox="1"/>
          <p:nvPr/>
        </p:nvSpPr>
        <p:spPr>
          <a:xfrm>
            <a:off x="467827" y="1069946"/>
            <a:ext cx="4512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造成判斷困難的欠點樣式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的誤判斷</a:t>
            </a:r>
            <a:endParaRPr lang="en-US" altLang="zh-TW" sz="180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新開發的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過程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(ADT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獨自進行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</a:p>
          <a:p>
            <a:pPr algn="l"/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AI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輔助提高判斷正確性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TOM3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精查後，</a:t>
              </a:r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MAP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分佈散亂無章，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品質變化無法及時有效性的判斷。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因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檢查機機能關係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針對微小畫像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無法有效分類，造成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品質對應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判斷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上的難度提升。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在微小欠點中，有區分為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OK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及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欠點，而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欠點就是品質指標的重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要參考依據。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603953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Part2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979256" y="4562461"/>
            <a:ext cx="3185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如同地震警報一般的事前預知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DD6AA0-8457-6EFB-4D28-CEF6AD202D3C}"/>
              </a:ext>
            </a:extLst>
          </p:cNvPr>
          <p:cNvSpPr txBox="1"/>
          <p:nvPr/>
        </p:nvSpPr>
        <p:spPr>
          <a:xfrm>
            <a:off x="239226" y="874773"/>
            <a:ext cx="44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8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1800">
                <a:latin typeface="+mj-ea"/>
                <a:ea typeface="+mj-ea"/>
              </a:rPr>
              <a:t>發生造成的困擾及原因</a:t>
            </a:r>
            <a:r>
              <a:rPr lang="en-US" altLang="zh-TW" sz="1800">
                <a:latin typeface="+mj-ea"/>
                <a:ea typeface="+mj-ea"/>
              </a:rPr>
              <a:t>=&gt;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4A64C83A-218B-8BBD-93BE-2610352E68FF}"/>
              </a:ext>
            </a:extLst>
          </p:cNvPr>
          <p:cNvSpPr txBox="1">
            <a:spLocks/>
          </p:cNvSpPr>
          <p:nvPr/>
        </p:nvSpPr>
        <p:spPr>
          <a:xfrm>
            <a:off x="4873679" y="1394833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COLD</a:t>
            </a:r>
            <a:endParaRPr lang="ja-JP" altLang="en-US" sz="2000" b="1" i="1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7C33271-B1EF-E75A-34B0-D3322BD0AA9A}"/>
              </a:ext>
            </a:extLst>
          </p:cNvPr>
          <p:cNvSpPr txBox="1">
            <a:spLocks/>
          </p:cNvSpPr>
          <p:nvPr/>
        </p:nvSpPr>
        <p:spPr>
          <a:xfrm>
            <a:off x="2604960" y="1326301"/>
            <a:ext cx="790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rgbClr val="FF6600"/>
                </a:solidFill>
                <a:latin typeface="+mj-lt"/>
                <a:ea typeface="+mj-ea"/>
              </a:rPr>
              <a:t>HOT</a:t>
            </a:r>
            <a:endParaRPr lang="ja-JP" altLang="en-US" sz="2000" b="1" i="1">
              <a:solidFill>
                <a:srgbClr val="FF6600"/>
              </a:solidFill>
              <a:latin typeface="+mj-lt"/>
              <a:ea typeface="+mj-ea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8E21343-28ED-AF69-FBEC-F0982AA6E949}"/>
              </a:ext>
            </a:extLst>
          </p:cNvPr>
          <p:cNvGrpSpPr>
            <a:grpSpLocks/>
          </p:cNvGrpSpPr>
          <p:nvPr/>
        </p:nvGrpSpPr>
        <p:grpSpPr>
          <a:xfrm>
            <a:off x="-97670" y="2160387"/>
            <a:ext cx="9661452" cy="632359"/>
            <a:chOff x="-163033" y="2231414"/>
            <a:chExt cx="9519684" cy="680671"/>
          </a:xfrm>
        </p:grpSpPr>
        <p:sp>
          <p:nvSpPr>
            <p:cNvPr id="28" name="平行四邊形 27">
              <a:extLst>
                <a:ext uri="{FF2B5EF4-FFF2-40B4-BE49-F238E27FC236}">
                  <a16:creationId xmlns:a16="http://schemas.microsoft.com/office/drawing/2014/main" id="{9166DA93-C372-E754-56FF-8BE0CB35EDD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8C154177-3D3B-9FFC-A275-EDEB3877101D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0" name="平行四邊形 29">
              <a:extLst>
                <a:ext uri="{FF2B5EF4-FFF2-40B4-BE49-F238E27FC236}">
                  <a16:creationId xmlns:a16="http://schemas.microsoft.com/office/drawing/2014/main" id="{E7E646B4-3E71-70DC-7A42-A9C8592E2D3A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F6CB756A-ACE3-E538-7938-E18BAD79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" y="2131422"/>
            <a:ext cx="9144000" cy="680670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4F8DD730-F4D1-0538-1DCD-CB2ACD72BDCD}"/>
              </a:ext>
            </a:extLst>
          </p:cNvPr>
          <p:cNvSpPr>
            <a:spLocks/>
          </p:cNvSpPr>
          <p:nvPr/>
        </p:nvSpPr>
        <p:spPr>
          <a:xfrm>
            <a:off x="2352960" y="2306225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7E0903AA-9689-68D4-D7D9-9E050207B456}"/>
              </a:ext>
            </a:extLst>
          </p:cNvPr>
          <p:cNvSpPr>
            <a:spLocks/>
          </p:cNvSpPr>
          <p:nvPr/>
        </p:nvSpPr>
        <p:spPr>
          <a:xfrm>
            <a:off x="4417693" y="2369257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2FF36C-555B-BFF6-74C9-B1BCABCF395E}"/>
              </a:ext>
            </a:extLst>
          </p:cNvPr>
          <p:cNvSpPr txBox="1"/>
          <p:nvPr/>
        </p:nvSpPr>
        <p:spPr>
          <a:xfrm>
            <a:off x="4832571" y="1823908"/>
            <a:ext cx="2159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400"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板質造成的</a:t>
            </a:r>
            <a:r>
              <a:rPr lang="ja-JP" altLang="en-US" sz="1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endParaRPr lang="en-US" altLang="zh-TW" sz="1400"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106AC230-38B6-6F4C-0DF9-FD434D28CEB2}"/>
              </a:ext>
            </a:extLst>
          </p:cNvPr>
          <p:cNvSpPr txBox="1"/>
          <p:nvPr/>
        </p:nvSpPr>
        <p:spPr>
          <a:xfrm>
            <a:off x="2459360" y="1830597"/>
            <a:ext cx="1536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1400" b="0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rPr>
              <a:t>泡起因的破裂</a:t>
            </a:r>
            <a:endParaRPr kumimoji="1" lang="zh-TW" altLang="en-US" sz="14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HOT</a:t>
            </a:r>
            <a:r>
              <a:rPr lang="zh-TW" altLang="en-US"/>
              <a:t> </a:t>
            </a:r>
            <a:r>
              <a:rPr lang="ja-JP" altLang="en-US"/>
              <a:t>の割れ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DCBB06-5A62-0E90-B6B8-DD72871C5AE4}"/>
              </a:ext>
            </a:extLst>
          </p:cNvPr>
          <p:cNvSpPr txBox="1"/>
          <p:nvPr/>
        </p:nvSpPr>
        <p:spPr>
          <a:xfrm>
            <a:off x="569342" y="1302589"/>
            <a:ext cx="371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巨大泡造成的</a:t>
            </a:r>
            <a:r>
              <a:rPr lang="ja-JP" altLang="en-US" sz="3200"/>
              <a:t>割れ</a:t>
            </a:r>
            <a:r>
              <a:rPr lang="zh-TW" altLang="en-US" sz="3200"/>
              <a:t>機制</a:t>
            </a:r>
            <a:endParaRPr lang="en-US" altLang="zh-TW" sz="3200"/>
          </a:p>
          <a:p>
            <a:pPr algn="l"/>
            <a:r>
              <a:rPr kumimoji="1" lang="zh-TW" altLang="en-US" sz="32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巨大泡的發現及對應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7E839-77A5-C061-6C5A-821EF93220A4}"/>
              </a:ext>
            </a:extLst>
          </p:cNvPr>
          <p:cNvSpPr/>
          <p:nvPr/>
        </p:nvSpPr>
        <p:spPr>
          <a:xfrm>
            <a:off x="5327184" y="1025590"/>
            <a:ext cx="4201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1】</a:t>
            </a:r>
            <a:endParaRPr lang="en-US" altLang="zh-TW" sz="1600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プログラムを開発</a:t>
            </a:r>
            <a:br>
              <a:rPr lang="en-US" altLang="ja-JP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巨大泡位置大小及趨勢</a:t>
            </a:r>
            <a:r>
              <a:rPr lang="en-US" altLang="zh-TW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MAP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lang="en-US" altLang="ja-JP" sz="140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02C81-780D-64BB-7FDD-96989913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84" y="1741109"/>
            <a:ext cx="3237004" cy="2430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EB8887-CADD-85B7-D36C-E4730112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63" y="2872249"/>
            <a:ext cx="2610305" cy="18847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7755F1-990E-500B-6549-04F9755CC38E}"/>
              </a:ext>
            </a:extLst>
          </p:cNvPr>
          <p:cNvSpPr/>
          <p:nvPr/>
        </p:nvSpPr>
        <p:spPr>
          <a:xfrm>
            <a:off x="947021" y="2862438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223126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317974" y="1117438"/>
              <a:ext cx="508049" cy="3764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 </a:t>
              </a:r>
              <a:r>
                <a:rPr kumimoji="1" lang="en-US" altLang="zh-TW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433077" cy="4247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90335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01314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563650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872458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</a:t>
            </a:r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8F8F645-ED83-1C1E-F067-A54C59CB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08" y="929780"/>
            <a:ext cx="1192987" cy="11945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43F9F09-D537-CD34-65F8-FE46C0E9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9" y="1348886"/>
            <a:ext cx="2374629" cy="236540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DF616D0-AF0F-8AF4-EDEE-62CB3C27E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"/>
          <a:stretch/>
        </p:blipFill>
        <p:spPr>
          <a:xfrm>
            <a:off x="2957623" y="2877886"/>
            <a:ext cx="1192987" cy="12192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316588-7D94-D573-0813-51DBD4BDAB41}"/>
              </a:ext>
            </a:extLst>
          </p:cNvPr>
          <p:cNvSpPr txBox="1"/>
          <p:nvPr/>
        </p:nvSpPr>
        <p:spPr>
          <a:xfrm>
            <a:off x="4392618" y="1091264"/>
            <a:ext cx="4178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品質異常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起因の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LOSS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削減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(GATE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　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VER UP)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割れ警報、</a:t>
            </a:r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C5F818-7232-2A25-CC9B-96F75BDB0C64}"/>
              </a:ext>
            </a:extLst>
          </p:cNvPr>
          <p:cNvSpPr txBox="1"/>
          <p:nvPr/>
        </p:nvSpPr>
        <p:spPr>
          <a:xfrm>
            <a:off x="4392618" y="2896845"/>
            <a:ext cx="395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作業時間減らす定例作業時間 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120Hr/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月を削減</a:t>
            </a:r>
            <a:endParaRPr kumimoji="1" lang="en-US" altLang="ja-JP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異常事前預知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突發異常減少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システム開発自作による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人財育成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5F08235-0601-BAEA-47F4-67258B75FBDE}"/>
              </a:ext>
            </a:extLst>
          </p:cNvPr>
          <p:cNvSpPr txBox="1"/>
          <p:nvPr/>
        </p:nvSpPr>
        <p:spPr>
          <a:xfrm>
            <a:off x="282049" y="3714287"/>
            <a:ext cx="2308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800">
                <a:solidFill>
                  <a:srgbClr val="40404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タイムリーに</a:t>
            </a:r>
            <a:r>
              <a:rPr lang="en-US" altLang="ja-JP"/>
              <a:t>Data</a:t>
            </a:r>
            <a:r>
              <a:rPr lang="ja-JP" altLang="en-US"/>
              <a:t>で</a:t>
            </a:r>
            <a:r>
              <a:rPr lang="ja-JP" altLang="en-US" sz="2400" b="1">
                <a:solidFill>
                  <a:srgbClr val="FF0000"/>
                </a:solidFill>
              </a:rPr>
              <a:t>見える</a:t>
            </a:r>
            <a:r>
              <a:rPr lang="ja-JP" altLang="en-US"/>
              <a:t>化できだ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61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AD6BE9-E529-8959-965C-23334275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3195" y="4874704"/>
            <a:ext cx="583852" cy="28241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342900" rtl="0" eaLnBrk="1" latinLnBrk="0" hangingPunct="1">
              <a:defRPr sz="761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EE95E1-C791-3D47-8544-3405A1C8C8DB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64" name="タイトル 1">
            <a:extLst>
              <a:ext uri="{FF2B5EF4-FFF2-40B4-BE49-F238E27FC236}">
                <a16:creationId xmlns:a16="http://schemas.microsoft.com/office/drawing/2014/main" id="{34B81BEE-AB77-6AE7-9CC8-9BDF077F3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878" y="46946"/>
            <a:ext cx="8809497" cy="378062"/>
          </a:xfrm>
        </p:spPr>
        <p:txBody>
          <a:bodyPr/>
          <a:lstStyle/>
          <a:p>
            <a:pPr algn="l"/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古田さんの方針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7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KSF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 </a:t>
            </a:r>
            <a:r>
              <a:rPr lang="ja-JP" altLang="en-US" sz="21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 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9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つのパズル⇒製造一部重点課題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52D49E5-66D6-708B-8684-0D5F84ADBA44}"/>
              </a:ext>
            </a:extLst>
          </p:cNvPr>
          <p:cNvSpPr/>
          <p:nvPr/>
        </p:nvSpPr>
        <p:spPr>
          <a:xfrm>
            <a:off x="6308318" y="1653750"/>
            <a:ext cx="2792889" cy="918000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地産地消、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安定した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つの質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、販売力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の向上にてお客様の信用を回復し、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収益回復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へ繋げる！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CA99D7A-2513-E892-1AD9-E9DBC795910D}"/>
              </a:ext>
            </a:extLst>
          </p:cNvPr>
          <p:cNvSpPr/>
          <p:nvPr/>
        </p:nvSpPr>
        <p:spPr>
          <a:xfrm>
            <a:off x="5793602" y="3069486"/>
            <a:ext cx="3249189" cy="704762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SDGs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を意識した窯操業、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GHG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削減・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酸素燃焼化</a:t>
            </a:r>
            <a:r>
              <a:rPr lang="zh-TW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窯粉塵飛散改善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7AAB6F20-C499-F1D7-B720-FC404E67BEC1}"/>
              </a:ext>
            </a:extLst>
          </p:cNvPr>
          <p:cNvSpPr/>
          <p:nvPr/>
        </p:nvSpPr>
        <p:spPr>
          <a:xfrm>
            <a:off x="1586439" y="356328"/>
            <a:ext cx="2947091" cy="702000"/>
          </a:xfrm>
          <a:prstGeom prst="roundRect">
            <a:avLst>
              <a:gd name="adj" fmla="val 659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マネジメントサイクル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⇨マネジメントサイクル意識の進化・深化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卓越品質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生産性向上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の実現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981FC0A3-14D5-4FDE-23FE-C0D80CFB1414}"/>
              </a:ext>
            </a:extLst>
          </p:cNvPr>
          <p:cNvSpPr/>
          <p:nvPr/>
        </p:nvSpPr>
        <p:spPr>
          <a:xfrm>
            <a:off x="5580278" y="3978253"/>
            <a:ext cx="2792889" cy="709523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人財育成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⇨前向き思考習慣化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技術伝承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人材育成組力の強化</a:t>
            </a: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25C29A25-FE5A-C28D-4BE5-1C9E5F15B700}"/>
              </a:ext>
            </a:extLst>
          </p:cNvPr>
          <p:cNvSpPr/>
          <p:nvPr/>
        </p:nvSpPr>
        <p:spPr>
          <a:xfrm>
            <a:off x="5144892" y="494657"/>
            <a:ext cx="2792889" cy="758162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攻める財務、財務関連・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コスト関連の把握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収益改善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(ROCE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BEP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活用</a:t>
            </a:r>
            <a:r>
              <a:rPr lang="en-US" altLang="zh-TW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35A998CD-E3B3-A349-9E1A-8C3DFA56B678}"/>
              </a:ext>
            </a:extLst>
          </p:cNvPr>
          <p:cNvSpPr/>
          <p:nvPr/>
        </p:nvSpPr>
        <p:spPr>
          <a:xfrm>
            <a:off x="159625" y="2328759"/>
            <a:ext cx="2530669" cy="681912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事業運営の根幹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安全衛生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コンプライアンス最優先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安全文化醸成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2051E048-9337-6D83-8CC8-3B794A3C50A5}"/>
              </a:ext>
            </a:extLst>
          </p:cNvPr>
          <p:cNvSpPr/>
          <p:nvPr/>
        </p:nvSpPr>
        <p:spPr>
          <a:xfrm>
            <a:off x="159626" y="1302684"/>
            <a:ext cx="3347495" cy="731873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コストダウン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断捨離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⇨卓越品質・生産性向上・コスト優位の実現</a:t>
            </a:r>
          </a:p>
          <a:p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お財布・徹底コスト管理・費用削減活動継続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6EFAA7EE-92CE-AB12-773E-F4F7EF7D9894}"/>
              </a:ext>
            </a:extLst>
          </p:cNvPr>
          <p:cNvSpPr/>
          <p:nvPr/>
        </p:nvSpPr>
        <p:spPr>
          <a:xfrm>
            <a:off x="233294" y="3774247"/>
            <a:ext cx="2457000" cy="687321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⇨DX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運用活性化　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新技術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設備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への攻めと取込み</a:t>
            </a: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4864D1AA-CCFB-6025-C2B2-780721BB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74" y="1811596"/>
            <a:ext cx="3884597" cy="2378444"/>
          </a:xfrm>
          <a:prstGeom prst="rect">
            <a:avLst/>
          </a:prstGeom>
        </p:spPr>
      </p:pic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BDB75B0-DD7D-1EA4-0FE2-6AD4C04674B4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933497" y="3818065"/>
            <a:ext cx="646781" cy="51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14F882D5-8A7C-61B7-1897-A8A6FA02B19C}"/>
              </a:ext>
            </a:extLst>
          </p:cNvPr>
          <p:cNvCxnSpPr>
            <a:cxnSpLocks/>
          </p:cNvCxnSpPr>
          <p:nvPr/>
        </p:nvCxnSpPr>
        <p:spPr>
          <a:xfrm flipH="1" flipV="1">
            <a:off x="3884718" y="1072570"/>
            <a:ext cx="498424" cy="161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B8B61D4F-3D57-6C87-E17F-18CE9F29E5AD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3507121" y="1668621"/>
            <a:ext cx="233345" cy="35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56CA5594-A036-D945-537A-0DD788FFCFE6}"/>
              </a:ext>
            </a:extLst>
          </p:cNvPr>
          <p:cNvCxnSpPr>
            <a:cxnSpLocks/>
          </p:cNvCxnSpPr>
          <p:nvPr/>
        </p:nvCxnSpPr>
        <p:spPr>
          <a:xfrm flipH="1">
            <a:off x="2643625" y="2524716"/>
            <a:ext cx="675743" cy="149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DB969B8-6AC2-BB4D-9AF5-3DF5086B96C7}"/>
              </a:ext>
            </a:extLst>
          </p:cNvPr>
          <p:cNvCxnSpPr>
            <a:cxnSpLocks/>
          </p:cNvCxnSpPr>
          <p:nvPr/>
        </p:nvCxnSpPr>
        <p:spPr>
          <a:xfrm flipH="1">
            <a:off x="1342611" y="3347476"/>
            <a:ext cx="1301015" cy="39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F9D5C15-9D58-F83A-2588-9DF944D96953}"/>
              </a:ext>
            </a:extLst>
          </p:cNvPr>
          <p:cNvCxnSpPr>
            <a:cxnSpLocks/>
          </p:cNvCxnSpPr>
          <p:nvPr/>
        </p:nvCxnSpPr>
        <p:spPr>
          <a:xfrm flipV="1">
            <a:off x="5011784" y="1249992"/>
            <a:ext cx="935311" cy="94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940E4ED6-CB76-52CA-BAF2-DA0056F05933}"/>
              </a:ext>
            </a:extLst>
          </p:cNvPr>
          <p:cNvCxnSpPr>
            <a:cxnSpLocks/>
          </p:cNvCxnSpPr>
          <p:nvPr/>
        </p:nvCxnSpPr>
        <p:spPr>
          <a:xfrm>
            <a:off x="5363489" y="3291848"/>
            <a:ext cx="430114" cy="13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34E1BD14-EC41-D489-1DA8-D399809BCDD0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5624233" y="2112750"/>
            <a:ext cx="684085" cy="36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AA18E6A7-3162-1009-BB25-BC5FFF3A830A}"/>
              </a:ext>
            </a:extLst>
          </p:cNvPr>
          <p:cNvCxnSpPr>
            <a:cxnSpLocks/>
          </p:cNvCxnSpPr>
          <p:nvPr/>
        </p:nvCxnSpPr>
        <p:spPr>
          <a:xfrm flipH="1" flipV="1">
            <a:off x="2643625" y="2689299"/>
            <a:ext cx="1146350" cy="56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5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製一部的</a:t>
            </a:r>
            <a:r>
              <a:rPr lang="en-US" altLang="zh-TW"/>
              <a:t>DX</a:t>
            </a:r>
            <a:r>
              <a:rPr lang="zh-TW" altLang="en-US"/>
              <a:t>之路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12A0F1-A937-2B45-87A0-BBB3840BCBE0}"/>
              </a:ext>
            </a:extLst>
          </p:cNvPr>
          <p:cNvSpPr txBox="1"/>
          <p:nvPr/>
        </p:nvSpPr>
        <p:spPr>
          <a:xfrm>
            <a:off x="1578635" y="1530494"/>
            <a:ext cx="16735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35B80B12-5B3C-80A5-DBE7-84D996D75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69065"/>
              </p:ext>
            </p:extLst>
          </p:nvPr>
        </p:nvGraphicFramePr>
        <p:xfrm>
          <a:off x="1498121" y="1008885"/>
          <a:ext cx="6904008" cy="369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34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1864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活用</a:t>
            </a:r>
            <a:r>
              <a:rPr lang="en-US" altLang="zh-TW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9" name="グループ化 43">
            <a:extLst>
              <a:ext uri="{FF2B5EF4-FFF2-40B4-BE49-F238E27FC236}">
                <a16:creationId xmlns:a16="http://schemas.microsoft.com/office/drawing/2014/main" id="{39FF9BA8-3AEF-7C37-F232-ADDF412B4211}"/>
              </a:ext>
            </a:extLst>
          </p:cNvPr>
          <p:cNvGrpSpPr/>
          <p:nvPr/>
        </p:nvGrpSpPr>
        <p:grpSpPr>
          <a:xfrm>
            <a:off x="3304249" y="1613490"/>
            <a:ext cx="2548683" cy="2237033"/>
            <a:chOff x="273204" y="1747052"/>
            <a:chExt cx="3398244" cy="2982711"/>
          </a:xfrm>
        </p:grpSpPr>
        <p:grpSp>
          <p:nvGrpSpPr>
            <p:cNvPr id="50" name="グループ化 3">
              <a:extLst>
                <a:ext uri="{FF2B5EF4-FFF2-40B4-BE49-F238E27FC236}">
                  <a16:creationId xmlns:a16="http://schemas.microsoft.com/office/drawing/2014/main" id="{826286E6-AEFE-781D-915A-DBB556883D6E}"/>
                </a:ext>
              </a:extLst>
            </p:cNvPr>
            <p:cNvGrpSpPr/>
            <p:nvPr/>
          </p:nvGrpSpPr>
          <p:grpSpPr>
            <a:xfrm>
              <a:off x="273204" y="1747052"/>
              <a:ext cx="3398244" cy="2982711"/>
              <a:chOff x="4323333" y="1825068"/>
              <a:chExt cx="3398244" cy="2982711"/>
            </a:xfrm>
          </p:grpSpPr>
          <p:sp>
            <p:nvSpPr>
              <p:cNvPr id="52" name="矩形 18">
                <a:extLst>
                  <a:ext uri="{FF2B5EF4-FFF2-40B4-BE49-F238E27FC236}">
                    <a16:creationId xmlns:a16="http://schemas.microsoft.com/office/drawing/2014/main" id="{A2517108-6835-F236-BD9E-918B2807C4F5}"/>
                  </a:ext>
                </a:extLst>
              </p:cNvPr>
              <p:cNvSpPr/>
              <p:nvPr/>
            </p:nvSpPr>
            <p:spPr>
              <a:xfrm>
                <a:off x="4325814" y="3820648"/>
                <a:ext cx="1142801" cy="9871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53" name="矩形 24">
                <a:extLst>
                  <a:ext uri="{FF2B5EF4-FFF2-40B4-BE49-F238E27FC236}">
                    <a16:creationId xmlns:a16="http://schemas.microsoft.com/office/drawing/2014/main" id="{4915A6D0-CAA5-7895-9997-FCD87BD7EBE5}"/>
                  </a:ext>
                </a:extLst>
              </p:cNvPr>
              <p:cNvSpPr/>
              <p:nvPr/>
            </p:nvSpPr>
            <p:spPr>
              <a:xfrm>
                <a:off x="5455213" y="3820647"/>
                <a:ext cx="1142801" cy="98713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4" name="流程圖: 接點 48">
                <a:extLst>
                  <a:ext uri="{FF2B5EF4-FFF2-40B4-BE49-F238E27FC236}">
                    <a16:creationId xmlns:a16="http://schemas.microsoft.com/office/drawing/2014/main" id="{5D33802A-AC78-BF61-84F5-A7CD1F9BBBAA}"/>
                  </a:ext>
                </a:extLst>
              </p:cNvPr>
              <p:cNvSpPr/>
              <p:nvPr/>
            </p:nvSpPr>
            <p:spPr>
              <a:xfrm>
                <a:off x="5111808" y="4162334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55" name="正方形/長方形 8">
                <a:extLst>
                  <a:ext uri="{FF2B5EF4-FFF2-40B4-BE49-F238E27FC236}">
                    <a16:creationId xmlns:a16="http://schemas.microsoft.com/office/drawing/2014/main" id="{A33254F0-3D24-4355-67D0-02243A167312}"/>
                  </a:ext>
                </a:extLst>
              </p:cNvPr>
              <p:cNvSpPr/>
              <p:nvPr/>
            </p:nvSpPr>
            <p:spPr>
              <a:xfrm>
                <a:off x="5726881" y="4131212"/>
                <a:ext cx="592469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安全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矩形 25">
                <a:extLst>
                  <a:ext uri="{FF2B5EF4-FFF2-40B4-BE49-F238E27FC236}">
                    <a16:creationId xmlns:a16="http://schemas.microsoft.com/office/drawing/2014/main" id="{E78520C8-557D-C90C-8404-F8AA6A54C543}"/>
                  </a:ext>
                </a:extLst>
              </p:cNvPr>
              <p:cNvSpPr/>
              <p:nvPr/>
            </p:nvSpPr>
            <p:spPr>
              <a:xfrm>
                <a:off x="6578776" y="1825068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7" name="流程圖: 接點 44">
                <a:extLst>
                  <a:ext uri="{FF2B5EF4-FFF2-40B4-BE49-F238E27FC236}">
                    <a16:creationId xmlns:a16="http://schemas.microsoft.com/office/drawing/2014/main" id="{0F3868FB-4EF9-E802-DC78-607435F00F7C}"/>
                  </a:ext>
                </a:extLst>
              </p:cNvPr>
              <p:cNvSpPr/>
              <p:nvPr/>
            </p:nvSpPr>
            <p:spPr>
              <a:xfrm>
                <a:off x="6959075" y="2764730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58" name="矩形 30">
                <a:extLst>
                  <a:ext uri="{FF2B5EF4-FFF2-40B4-BE49-F238E27FC236}">
                    <a16:creationId xmlns:a16="http://schemas.microsoft.com/office/drawing/2014/main" id="{6516007C-071A-3CCA-E6FB-F536B9FD305B}"/>
                  </a:ext>
                </a:extLst>
              </p:cNvPr>
              <p:cNvSpPr/>
              <p:nvPr/>
            </p:nvSpPr>
            <p:spPr>
              <a:xfrm>
                <a:off x="5463143" y="1832682"/>
                <a:ext cx="1142801" cy="9871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59" name="流程圖: 接點 50">
                <a:extLst>
                  <a:ext uri="{FF2B5EF4-FFF2-40B4-BE49-F238E27FC236}">
                    <a16:creationId xmlns:a16="http://schemas.microsoft.com/office/drawing/2014/main" id="{4C6A3521-1451-9918-ECA6-66E2A520D460}"/>
                  </a:ext>
                </a:extLst>
              </p:cNvPr>
              <p:cNvSpPr/>
              <p:nvPr/>
            </p:nvSpPr>
            <p:spPr>
              <a:xfrm>
                <a:off x="6519960" y="2126552"/>
                <a:ext cx="394196" cy="348238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60" name="グループ化 14">
                <a:extLst>
                  <a:ext uri="{FF2B5EF4-FFF2-40B4-BE49-F238E27FC236}">
                    <a16:creationId xmlns:a16="http://schemas.microsoft.com/office/drawing/2014/main" id="{F0160B5D-4095-83F7-66CA-96E7E0EB6658}"/>
                  </a:ext>
                </a:extLst>
              </p:cNvPr>
              <p:cNvGrpSpPr/>
              <p:nvPr/>
            </p:nvGrpSpPr>
            <p:grpSpPr>
              <a:xfrm>
                <a:off x="4323333" y="1836157"/>
                <a:ext cx="1391383" cy="987131"/>
                <a:chOff x="-1159279" y="1704199"/>
                <a:chExt cx="1972381" cy="1620000"/>
              </a:xfrm>
            </p:grpSpPr>
            <p:sp>
              <p:nvSpPr>
                <p:cNvPr id="438" name="矩形 21">
                  <a:extLst>
                    <a:ext uri="{FF2B5EF4-FFF2-40B4-BE49-F238E27FC236}">
                      <a16:creationId xmlns:a16="http://schemas.microsoft.com/office/drawing/2014/main" id="{3228E347-34D0-6E27-F311-4BD5C27FF27C}"/>
                    </a:ext>
                  </a:extLst>
                </p:cNvPr>
                <p:cNvSpPr/>
                <p:nvPr/>
              </p:nvSpPr>
              <p:spPr>
                <a:xfrm>
                  <a:off x="-1159279" y="1704199"/>
                  <a:ext cx="1620000" cy="1620000"/>
                </a:xfrm>
                <a:prstGeom prst="rect">
                  <a:avLst/>
                </a:prstGeom>
                <a:solidFill>
                  <a:srgbClr val="83B09F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39" name="流程圖: 接點 52">
                  <a:extLst>
                    <a:ext uri="{FF2B5EF4-FFF2-40B4-BE49-F238E27FC236}">
                      <a16:creationId xmlns:a16="http://schemas.microsoft.com/office/drawing/2014/main" id="{2816C105-D854-8E9B-ACD1-560D6448728C}"/>
                    </a:ext>
                  </a:extLst>
                </p:cNvPr>
                <p:cNvSpPr/>
                <p:nvPr/>
              </p:nvSpPr>
              <p:spPr>
                <a:xfrm>
                  <a:off x="278079" y="2204920"/>
                  <a:ext cx="535023" cy="571499"/>
                </a:xfrm>
                <a:prstGeom prst="flowChartConnector">
                  <a:avLst/>
                </a:prstGeom>
                <a:solidFill>
                  <a:srgbClr val="83B0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 dirty="0"/>
                </a:p>
              </p:txBody>
            </p:sp>
            <p:sp>
              <p:nvSpPr>
                <p:cNvPr id="440" name="正方形/長方形 40">
                  <a:extLst>
                    <a:ext uri="{FF2B5EF4-FFF2-40B4-BE49-F238E27FC236}">
                      <a16:creationId xmlns:a16="http://schemas.microsoft.com/office/drawing/2014/main" id="{90995CDE-CBB5-1386-0732-102AE4D60286}"/>
                    </a:ext>
                  </a:extLst>
                </p:cNvPr>
                <p:cNvSpPr/>
                <p:nvPr/>
              </p:nvSpPr>
              <p:spPr>
                <a:xfrm>
                  <a:off x="-1117882" y="2192073"/>
                  <a:ext cx="1576115" cy="54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13" b="1" dirty="0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13" b="1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61" name="矩形 20">
                <a:extLst>
                  <a:ext uri="{FF2B5EF4-FFF2-40B4-BE49-F238E27FC236}">
                    <a16:creationId xmlns:a16="http://schemas.microsoft.com/office/drawing/2014/main" id="{3DC6834F-8BEA-79F3-511D-159F70BB83B7}"/>
                  </a:ext>
                </a:extLst>
              </p:cNvPr>
              <p:cNvSpPr/>
              <p:nvPr/>
            </p:nvSpPr>
            <p:spPr>
              <a:xfrm>
                <a:off x="6573473" y="2823414"/>
                <a:ext cx="1142801" cy="98713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62" name="グループ化 16">
                <a:extLst>
                  <a:ext uri="{FF2B5EF4-FFF2-40B4-BE49-F238E27FC236}">
                    <a16:creationId xmlns:a16="http://schemas.microsoft.com/office/drawing/2014/main" id="{DA22B85A-594D-7B36-3A61-5E072F7381E4}"/>
                  </a:ext>
                </a:extLst>
              </p:cNvPr>
              <p:cNvGrpSpPr/>
              <p:nvPr/>
            </p:nvGrpSpPr>
            <p:grpSpPr>
              <a:xfrm>
                <a:off x="6570096" y="3559611"/>
                <a:ext cx="1142801" cy="1248167"/>
                <a:chOff x="10418200" y="4432491"/>
                <a:chExt cx="1620000" cy="2048392"/>
              </a:xfrm>
            </p:grpSpPr>
            <p:grpSp>
              <p:nvGrpSpPr>
                <p:cNvPr id="434" name="グループ化 34">
                  <a:extLst>
                    <a:ext uri="{FF2B5EF4-FFF2-40B4-BE49-F238E27FC236}">
                      <a16:creationId xmlns:a16="http://schemas.microsoft.com/office/drawing/2014/main" id="{7DA578FA-343D-1CE7-C07B-FDAB1A10BDE0}"/>
                    </a:ext>
                  </a:extLst>
                </p:cNvPr>
                <p:cNvGrpSpPr/>
                <p:nvPr/>
              </p:nvGrpSpPr>
              <p:grpSpPr>
                <a:xfrm>
                  <a:off x="10418200" y="4860883"/>
                  <a:ext cx="1620000" cy="1620000"/>
                  <a:chOff x="10418200" y="4860883"/>
                  <a:chExt cx="1620000" cy="1620000"/>
                </a:xfrm>
              </p:grpSpPr>
              <p:sp>
                <p:nvSpPr>
                  <p:cNvPr id="436" name="矩形 26">
                    <a:extLst>
                      <a:ext uri="{FF2B5EF4-FFF2-40B4-BE49-F238E27FC236}">
                        <a16:creationId xmlns:a16="http://schemas.microsoft.com/office/drawing/2014/main" id="{B4608EF5-4EA2-1D75-22D6-F3F5B8EC9CC4}"/>
                      </a:ext>
                    </a:extLst>
                  </p:cNvPr>
                  <p:cNvSpPr/>
                  <p:nvPr/>
                </p:nvSpPr>
                <p:spPr>
                  <a:xfrm>
                    <a:off x="10418200" y="4860883"/>
                    <a:ext cx="1620000" cy="162000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37" name="正方形/長方形 37">
                    <a:extLst>
                      <a:ext uri="{FF2B5EF4-FFF2-40B4-BE49-F238E27FC236}">
                        <a16:creationId xmlns:a16="http://schemas.microsoft.com/office/drawing/2014/main" id="{C55BFFC9-FA53-462F-1EA1-61880E3978B1}"/>
                      </a:ext>
                    </a:extLst>
                  </p:cNvPr>
                  <p:cNvSpPr/>
                  <p:nvPr/>
                </p:nvSpPr>
                <p:spPr>
                  <a:xfrm>
                    <a:off x="10986417" y="5362755"/>
                    <a:ext cx="839866" cy="5431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文化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35" name="流程圖: 接點 58">
                  <a:extLst>
                    <a:ext uri="{FF2B5EF4-FFF2-40B4-BE49-F238E27FC236}">
                      <a16:creationId xmlns:a16="http://schemas.microsoft.com/office/drawing/2014/main" id="{8C04C699-C711-BBF1-E4CF-541FEC33DE81}"/>
                    </a:ext>
                  </a:extLst>
                </p:cNvPr>
                <p:cNvSpPr/>
                <p:nvPr/>
              </p:nvSpPr>
              <p:spPr>
                <a:xfrm>
                  <a:off x="10938520" y="4432491"/>
                  <a:ext cx="558800" cy="571500"/>
                </a:xfrm>
                <a:prstGeom prst="flowChartConnector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63" name="矩形 22">
                <a:extLst>
                  <a:ext uri="{FF2B5EF4-FFF2-40B4-BE49-F238E27FC236}">
                    <a16:creationId xmlns:a16="http://schemas.microsoft.com/office/drawing/2014/main" id="{9AA6F392-4F25-658D-65E1-20D4DC75FDAC}"/>
                  </a:ext>
                </a:extLst>
              </p:cNvPr>
              <p:cNvSpPr/>
              <p:nvPr/>
            </p:nvSpPr>
            <p:spPr>
              <a:xfrm>
                <a:off x="4330133" y="2836222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16" name="流程圖: 接點 38">
                <a:extLst>
                  <a:ext uri="{FF2B5EF4-FFF2-40B4-BE49-F238E27FC236}">
                    <a16:creationId xmlns:a16="http://schemas.microsoft.com/office/drawing/2014/main" id="{AEF71647-606E-4BC6-4309-F20DE272DBCB}"/>
                  </a:ext>
                </a:extLst>
              </p:cNvPr>
              <p:cNvSpPr/>
              <p:nvPr/>
            </p:nvSpPr>
            <p:spPr>
              <a:xfrm>
                <a:off x="4708084" y="2557336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419" name="グループ化 20">
                <a:extLst>
                  <a:ext uri="{FF2B5EF4-FFF2-40B4-BE49-F238E27FC236}">
                    <a16:creationId xmlns:a16="http://schemas.microsoft.com/office/drawing/2014/main" id="{B3D9BEB1-B6A3-BBE1-E3F2-9E3E62C7E3FA}"/>
                  </a:ext>
                </a:extLst>
              </p:cNvPr>
              <p:cNvGrpSpPr/>
              <p:nvPr/>
            </p:nvGrpSpPr>
            <p:grpSpPr>
              <a:xfrm>
                <a:off x="5138333" y="2557335"/>
                <a:ext cx="1775821" cy="1562655"/>
                <a:chOff x="4837326" y="2099743"/>
                <a:chExt cx="2517349" cy="2564507"/>
              </a:xfrm>
            </p:grpSpPr>
            <p:grpSp>
              <p:nvGrpSpPr>
                <p:cNvPr id="427" name="グループ化 27">
                  <a:extLst>
                    <a:ext uri="{FF2B5EF4-FFF2-40B4-BE49-F238E27FC236}">
                      <a16:creationId xmlns:a16="http://schemas.microsoft.com/office/drawing/2014/main" id="{D9B3DA8C-D775-0384-37B7-6B2110D45E11}"/>
                    </a:ext>
                  </a:extLst>
                </p:cNvPr>
                <p:cNvGrpSpPr/>
                <p:nvPr/>
              </p:nvGrpSpPr>
              <p:grpSpPr>
                <a:xfrm>
                  <a:off x="4837326" y="2555127"/>
                  <a:ext cx="2517349" cy="2109123"/>
                  <a:chOff x="4837326" y="2555127"/>
                  <a:chExt cx="2517349" cy="2109123"/>
                </a:xfrm>
              </p:grpSpPr>
              <p:sp>
                <p:nvSpPr>
                  <p:cNvPr id="429" name="矩形 428">
                    <a:extLst>
                      <a:ext uri="{FF2B5EF4-FFF2-40B4-BE49-F238E27FC236}">
                        <a16:creationId xmlns:a16="http://schemas.microsoft.com/office/drawing/2014/main" id="{DB50BCC7-29E0-B13E-567B-EDB5BF5BCFD9}"/>
                      </a:ext>
                    </a:extLst>
                  </p:cNvPr>
                  <p:cNvSpPr/>
                  <p:nvPr/>
                </p:nvSpPr>
                <p:spPr>
                  <a:xfrm>
                    <a:off x="5277475" y="2555127"/>
                    <a:ext cx="1620000" cy="1620000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30" name="流程圖: 接點 32">
                    <a:extLst>
                      <a:ext uri="{FF2B5EF4-FFF2-40B4-BE49-F238E27FC236}">
                        <a16:creationId xmlns:a16="http://schemas.microsoft.com/office/drawing/2014/main" id="{5C6D797C-4036-AD4D-CA2B-B8D1CCD0B05E}"/>
                      </a:ext>
                    </a:extLst>
                  </p:cNvPr>
                  <p:cNvSpPr/>
                  <p:nvPr/>
                </p:nvSpPr>
                <p:spPr>
                  <a:xfrm>
                    <a:off x="5825841" y="4092750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431" name="流程圖: 接點 34">
                    <a:extLst>
                      <a:ext uri="{FF2B5EF4-FFF2-40B4-BE49-F238E27FC236}">
                        <a16:creationId xmlns:a16="http://schemas.microsoft.com/office/drawing/2014/main" id="{5951172C-3F90-5727-2FE8-67D8B8B37714}"/>
                      </a:ext>
                    </a:extLst>
                  </p:cNvPr>
                  <p:cNvSpPr/>
                  <p:nvPr/>
                </p:nvSpPr>
                <p:spPr>
                  <a:xfrm>
                    <a:off x="6795875" y="307937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432" name="流程圖: 接點 34">
                    <a:extLst>
                      <a:ext uri="{FF2B5EF4-FFF2-40B4-BE49-F238E27FC236}">
                        <a16:creationId xmlns:a16="http://schemas.microsoft.com/office/drawing/2014/main" id="{6BCE16EF-4D9B-37BB-299E-9E6CA33D35E5}"/>
                      </a:ext>
                    </a:extLst>
                  </p:cNvPr>
                  <p:cNvSpPr/>
                  <p:nvPr/>
                </p:nvSpPr>
                <p:spPr>
                  <a:xfrm>
                    <a:off x="4837326" y="305352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433" name="正方形/長方形 33">
                    <a:extLst>
                      <a:ext uri="{FF2B5EF4-FFF2-40B4-BE49-F238E27FC236}">
                        <a16:creationId xmlns:a16="http://schemas.microsoft.com/office/drawing/2014/main" id="{5B1B87C7-54EA-9A39-00BC-2AA0050FAD13}"/>
                      </a:ext>
                    </a:extLst>
                  </p:cNvPr>
                  <p:cNvSpPr/>
                  <p:nvPr/>
                </p:nvSpPr>
                <p:spPr>
                  <a:xfrm>
                    <a:off x="5185211" y="2874548"/>
                    <a:ext cx="1821531" cy="88420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マネジメント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サイクル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28" name="流程圖: 接點 34">
                  <a:extLst>
                    <a:ext uri="{FF2B5EF4-FFF2-40B4-BE49-F238E27FC236}">
                      <a16:creationId xmlns:a16="http://schemas.microsoft.com/office/drawing/2014/main" id="{5A165E88-3B37-2FFE-A008-FF284D9DCCA7}"/>
                    </a:ext>
                  </a:extLst>
                </p:cNvPr>
                <p:cNvSpPr/>
                <p:nvPr/>
              </p:nvSpPr>
              <p:spPr>
                <a:xfrm>
                  <a:off x="5816575" y="2099743"/>
                  <a:ext cx="558800" cy="571500"/>
                </a:xfrm>
                <a:prstGeom prst="flowChartConnector">
                  <a:avLst/>
                </a:prstGeom>
                <a:solidFill>
                  <a:srgbClr val="FFC0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420" name="正方形/長方形 22">
                <a:extLst>
                  <a:ext uri="{FF2B5EF4-FFF2-40B4-BE49-F238E27FC236}">
                    <a16:creationId xmlns:a16="http://schemas.microsoft.com/office/drawing/2014/main" id="{A3C2395C-7978-3819-CC6B-02CB671FEE62}"/>
                  </a:ext>
                </a:extLst>
              </p:cNvPr>
              <p:cNvSpPr/>
              <p:nvPr/>
            </p:nvSpPr>
            <p:spPr>
              <a:xfrm>
                <a:off x="5470324" y="2124724"/>
                <a:ext cx="111184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攻める財務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1" name="正方形/長方形 23">
                <a:extLst>
                  <a:ext uri="{FF2B5EF4-FFF2-40B4-BE49-F238E27FC236}">
                    <a16:creationId xmlns:a16="http://schemas.microsoft.com/office/drawing/2014/main" id="{B5712CDB-E302-DE73-A261-7EB8BDCE8B3C}"/>
                  </a:ext>
                </a:extLst>
              </p:cNvPr>
              <p:cNvSpPr/>
              <p:nvPr/>
            </p:nvSpPr>
            <p:spPr>
              <a:xfrm>
                <a:off x="6694402" y="2127177"/>
                <a:ext cx="938720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地産地消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2" name="流程圖: 接點 52">
                <a:extLst>
                  <a:ext uri="{FF2B5EF4-FFF2-40B4-BE49-F238E27FC236}">
                    <a16:creationId xmlns:a16="http://schemas.microsoft.com/office/drawing/2014/main" id="{48AB9F9E-2BD5-A779-298C-F676195234DC}"/>
                  </a:ext>
                </a:extLst>
              </p:cNvPr>
              <p:cNvSpPr/>
              <p:nvPr/>
            </p:nvSpPr>
            <p:spPr>
              <a:xfrm>
                <a:off x="4704138" y="3522255"/>
                <a:ext cx="394196" cy="348238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423" name="正方形/長方形 25">
                <a:extLst>
                  <a:ext uri="{FF2B5EF4-FFF2-40B4-BE49-F238E27FC236}">
                    <a16:creationId xmlns:a16="http://schemas.microsoft.com/office/drawing/2014/main" id="{87BDCD03-8FEC-86DB-4A9D-DF1CEEE211E2}"/>
                  </a:ext>
                </a:extLst>
              </p:cNvPr>
              <p:cNvSpPr/>
              <p:nvPr/>
            </p:nvSpPr>
            <p:spPr>
              <a:xfrm>
                <a:off x="6776581" y="3075445"/>
                <a:ext cx="75918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SDGs</a:t>
                </a:r>
              </a:p>
            </p:txBody>
          </p:sp>
          <p:sp>
            <p:nvSpPr>
              <p:cNvPr id="424" name="流程圖: 接點 47">
                <a:extLst>
                  <a:ext uri="{FF2B5EF4-FFF2-40B4-BE49-F238E27FC236}">
                    <a16:creationId xmlns:a16="http://schemas.microsoft.com/office/drawing/2014/main" id="{F01815A5-0E97-457F-B6D1-08C679E105E3}"/>
                  </a:ext>
                </a:extLst>
              </p:cNvPr>
              <p:cNvSpPr/>
              <p:nvPr/>
            </p:nvSpPr>
            <p:spPr>
              <a:xfrm>
                <a:off x="6485498" y="4140093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425" name="正方形/長方形 5">
                <a:extLst>
                  <a:ext uri="{FF2B5EF4-FFF2-40B4-BE49-F238E27FC236}">
                    <a16:creationId xmlns:a16="http://schemas.microsoft.com/office/drawing/2014/main" id="{E1BD7442-672D-B7E3-19E4-888E8D4CC362}"/>
                  </a:ext>
                </a:extLst>
              </p:cNvPr>
              <p:cNvSpPr/>
              <p:nvPr/>
            </p:nvSpPr>
            <p:spPr>
              <a:xfrm>
                <a:off x="4636289" y="4126458"/>
                <a:ext cx="515527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DX</a:t>
                </a:r>
              </a:p>
            </p:txBody>
          </p:sp>
          <p:sp>
            <p:nvSpPr>
              <p:cNvPr id="426" name="正方形/長方形 21">
                <a:extLst>
                  <a:ext uri="{FF2B5EF4-FFF2-40B4-BE49-F238E27FC236}">
                    <a16:creationId xmlns:a16="http://schemas.microsoft.com/office/drawing/2014/main" id="{0245AC64-1ACD-7DF6-395D-0FFB8019E6FF}"/>
                  </a:ext>
                </a:extLst>
              </p:cNvPr>
              <p:cNvSpPr/>
              <p:nvPr/>
            </p:nvSpPr>
            <p:spPr>
              <a:xfrm>
                <a:off x="4388609" y="2989465"/>
                <a:ext cx="938720" cy="53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コンプラ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イアンス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" name="流程圖: 接點 38">
              <a:extLst>
                <a:ext uri="{FF2B5EF4-FFF2-40B4-BE49-F238E27FC236}">
                  <a16:creationId xmlns:a16="http://schemas.microsoft.com/office/drawing/2014/main" id="{F274822C-2AEE-B62D-879C-ACE481BC00C2}"/>
                </a:ext>
              </a:extLst>
            </p:cNvPr>
            <p:cNvSpPr/>
            <p:nvPr/>
          </p:nvSpPr>
          <p:spPr>
            <a:xfrm>
              <a:off x="2916535" y="2603202"/>
              <a:ext cx="394196" cy="348238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</p:grpSp>
      <p:sp>
        <p:nvSpPr>
          <p:cNvPr id="441" name="テキスト ボックス 41">
            <a:extLst>
              <a:ext uri="{FF2B5EF4-FFF2-40B4-BE49-F238E27FC236}">
                <a16:creationId xmlns:a16="http://schemas.microsoft.com/office/drawing/2014/main" id="{AE73E55C-7D0B-F14C-B916-5EE7BDB48283}"/>
              </a:ext>
            </a:extLst>
          </p:cNvPr>
          <p:cNvSpPr txBox="1"/>
          <p:nvPr/>
        </p:nvSpPr>
        <p:spPr>
          <a:xfrm>
            <a:off x="3320066" y="3842975"/>
            <a:ext cx="2516400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質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品質、技術、販売力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</a:t>
            </a:r>
            <a:endParaRPr lang="ja-JP" altLang="en-US" sz="1050">
              <a:solidFill>
                <a:schemeClr val="bg1"/>
              </a:solidFill>
            </a:endParaRPr>
          </a:p>
        </p:txBody>
      </p:sp>
      <p:sp>
        <p:nvSpPr>
          <p:cNvPr id="442" name="テキスト ボックス 54">
            <a:extLst>
              <a:ext uri="{FF2B5EF4-FFF2-40B4-BE49-F238E27FC236}">
                <a16:creationId xmlns:a16="http://schemas.microsoft.com/office/drawing/2014/main" id="{C0E2ABC8-DB38-9AFE-178A-AAB1018305E1}"/>
              </a:ext>
            </a:extLst>
          </p:cNvPr>
          <p:cNvSpPr txBox="1"/>
          <p:nvPr/>
        </p:nvSpPr>
        <p:spPr>
          <a:xfrm rot="5400000">
            <a:off x="2089514" y="2611122"/>
            <a:ext cx="2194232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050" b="1">
                <a:solidFill>
                  <a:srgbClr val="FFFFFF"/>
                </a:solidFill>
              </a:rPr>
              <a:t>ADT</a:t>
            </a:r>
            <a:r>
              <a:rPr lang="ja-JP" altLang="en-US" sz="1050" b="1">
                <a:solidFill>
                  <a:srgbClr val="FFFFFF"/>
                </a:solidFill>
              </a:rPr>
              <a:t> </a:t>
            </a:r>
            <a:r>
              <a:rPr lang="en-US" altLang="ja-JP" sz="1050" b="1">
                <a:solidFill>
                  <a:srgbClr val="FFFFFF"/>
                </a:solidFill>
              </a:rPr>
              <a:t>VISION</a:t>
            </a:r>
            <a:r>
              <a:rPr lang="ja-JP" altLang="en-US" sz="1050" b="1">
                <a:solidFill>
                  <a:srgbClr val="FFFFFF"/>
                </a:solidFill>
              </a:rPr>
              <a:t>実現へ浸透の年</a:t>
            </a:r>
            <a:endParaRPr lang="en-US" altLang="zh-TW" sz="10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327145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4293062" y="1987206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3701341" y="2445105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5" y="1390508"/>
            <a:ext cx="2330057" cy="1632495"/>
            <a:chOff x="613449" y="1533785"/>
            <a:chExt cx="2941057" cy="206057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632783" y="1696084"/>
              <a:ext cx="921723" cy="1732092"/>
              <a:chOff x="1067056" y="1696084"/>
              <a:chExt cx="921723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74" y="2708138"/>
                <a:ext cx="920705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13449" y="1533785"/>
              <a:ext cx="1298118" cy="2059698"/>
              <a:chOff x="2818263" y="1533785"/>
              <a:chExt cx="1298118" cy="2059698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8263" y="220361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779" y="287344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5677" y="1533785"/>
                <a:ext cx="920704" cy="720038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49445" y="325822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44705" y="3286771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21220" y="3492424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5103" y="335085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3010" y="4134147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 bwMode="auto">
          <a:xfrm>
            <a:off x="5671929" y="3783851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24436" y="443310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784032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781874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17826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288861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3611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2669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1251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264489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原料投入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29196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溶解、清澄區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264491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成形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589664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徐冷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650057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精查設備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264491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素板捆包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0307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>
                <a:latin typeface="+mj-ea"/>
                <a:ea typeface="+mj-ea"/>
              </a:rPr>
              <a:t>原料投入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49" name="TextBox 15">
            <a:extLst>
              <a:ext uri="{FF2B5EF4-FFF2-40B4-BE49-F238E27FC236}">
                <a16:creationId xmlns:a16="http://schemas.microsoft.com/office/drawing/2014/main" id="{290FD9CE-D3B5-40F3-3A7D-061A944E428E}"/>
              </a:ext>
            </a:extLst>
          </p:cNvPr>
          <p:cNvSpPr txBox="1"/>
          <p:nvPr/>
        </p:nvSpPr>
        <p:spPr>
          <a:xfrm>
            <a:off x="1580239" y="125417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各種原料投入的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重量調整、監控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TextBox 15">
            <a:extLst>
              <a:ext uri="{FF2B5EF4-FFF2-40B4-BE49-F238E27FC236}">
                <a16:creationId xmlns:a16="http://schemas.microsoft.com/office/drawing/2014/main" id="{0F2AD364-363E-C6F6-9E93-0FAAF92025F0}"/>
              </a:ext>
            </a:extLst>
          </p:cNvPr>
          <p:cNvSpPr txBox="1"/>
          <p:nvPr/>
        </p:nvSpPr>
        <p:spPr>
          <a:xfrm>
            <a:off x="4517831" y="1260971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溫度監控、板幅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調整，氣體流量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TextBox 15">
            <a:extLst>
              <a:ext uri="{FF2B5EF4-FFF2-40B4-BE49-F238E27FC236}">
                <a16:creationId xmlns:a16="http://schemas.microsoft.com/office/drawing/2014/main" id="{625C4CE1-88AE-C153-87DD-EA18B3AEE6F3}"/>
              </a:ext>
            </a:extLst>
          </p:cNvPr>
          <p:cNvSpPr txBox="1"/>
          <p:nvPr/>
        </p:nvSpPr>
        <p:spPr>
          <a:xfrm>
            <a:off x="1580239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2" name="TextBox 15">
            <a:extLst>
              <a:ext uri="{FF2B5EF4-FFF2-40B4-BE49-F238E27FC236}">
                <a16:creationId xmlns:a16="http://schemas.microsoft.com/office/drawing/2014/main" id="{3C2D23FA-39A3-B0A9-E5B1-DA921565EE38}"/>
              </a:ext>
            </a:extLst>
          </p:cNvPr>
          <p:cNvSpPr txBox="1"/>
          <p:nvPr/>
        </p:nvSpPr>
        <p:spPr>
          <a:xfrm>
            <a:off x="4500102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3" name="TextBox 15">
            <a:extLst>
              <a:ext uri="{FF2B5EF4-FFF2-40B4-BE49-F238E27FC236}">
                <a16:creationId xmlns:a16="http://schemas.microsoft.com/office/drawing/2014/main" id="{6F140818-92BC-932B-CD5B-8272DC250ACA}"/>
              </a:ext>
            </a:extLst>
          </p:cNvPr>
          <p:cNvSpPr txBox="1"/>
          <p:nvPr/>
        </p:nvSpPr>
        <p:spPr>
          <a:xfrm>
            <a:off x="7640088" y="1260971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採板數量確認、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捆包前外觀檢查，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捆包後出荷表發行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4" name="TextBox 15">
            <a:extLst>
              <a:ext uri="{FF2B5EF4-FFF2-40B4-BE49-F238E27FC236}">
                <a16:creationId xmlns:a16="http://schemas.microsoft.com/office/drawing/2014/main" id="{920A4DE5-B786-54F7-E135-AB51965CD5E4}"/>
              </a:ext>
            </a:extLst>
          </p:cNvPr>
          <p:cNvSpPr txBox="1"/>
          <p:nvPr/>
        </p:nvSpPr>
        <p:spPr>
          <a:xfrm>
            <a:off x="7693088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Glass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品質的檢查、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自動精查設備確認、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品質數據的入力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生產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COLD</a:t>
            </a:r>
            <a:r>
              <a:rPr lang="zh-TW" altLang="en-US" sz="1800" b="1">
                <a:latin typeface="+mj-ea"/>
                <a:ea typeface="+mj-ea"/>
              </a:rPr>
              <a:t>品質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操作</a:t>
            </a:r>
            <a:r>
              <a:rPr lang="zh-TW" altLang="en-US" sz="1800" b="1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12509-F312-0220-4A94-824E346E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目標：</a:t>
            </a:r>
            <a:r>
              <a:rPr lang="en-US" altLang="zh-TW"/>
              <a:t>DX</a:t>
            </a:r>
            <a:r>
              <a:rPr lang="zh-TW" altLang="en-US"/>
              <a:t>工具解決</a:t>
            </a:r>
            <a:r>
              <a:rPr lang="ja-JP" altLang="en-US"/>
              <a:t>現場の困ること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82F6B1-8573-3B09-D503-3300F94A8624}"/>
              </a:ext>
            </a:extLst>
          </p:cNvPr>
          <p:cNvSpPr txBox="1"/>
          <p:nvPr/>
        </p:nvSpPr>
        <p:spPr>
          <a:xfrm>
            <a:off x="328725" y="2274636"/>
            <a:ext cx="408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生產品質情報分散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無法即時掌握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欠點情報參考性低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對生產破裂的擔心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9F8029-40FA-8DE3-A0C3-64F8CAB50770}"/>
              </a:ext>
            </a:extLst>
          </p:cNvPr>
          <p:cNvSpPr txBox="1"/>
          <p:nvPr/>
        </p:nvSpPr>
        <p:spPr>
          <a:xfrm>
            <a:off x="216000" y="1873536"/>
            <a:ext cx="715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本頁內容可以在上一頁上顯示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AF22F8-7A8D-BD00-E82A-F50F4AA5F8CC}"/>
              </a:ext>
            </a:extLst>
          </p:cNvPr>
          <p:cNvSpPr txBox="1"/>
          <p:nvPr/>
        </p:nvSpPr>
        <p:spPr>
          <a:xfrm>
            <a:off x="216000" y="1075742"/>
            <a:ext cx="664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生產推進課是製一部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推進的核心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藉由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工具協助解決現場的</a:t>
            </a:r>
          </a:p>
        </p:txBody>
      </p:sp>
    </p:spTree>
    <p:extLst>
      <p:ext uri="{BB962C8B-B14F-4D97-AF65-F5344CB8AC3E}">
        <p14:creationId xmlns:p14="http://schemas.microsoft.com/office/powerpoint/2010/main" val="22845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F500293-7246-DE62-6415-06B0EB685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6957" y="702024"/>
            <a:ext cx="6623478" cy="4186344"/>
          </a:xfrm>
          <a:custGeom>
            <a:avLst/>
            <a:gdLst>
              <a:gd name="connsiteX0" fmla="*/ 622662 w 6623478"/>
              <a:gd name="connsiteY0" fmla="*/ 0 h 4186344"/>
              <a:gd name="connsiteX1" fmla="*/ 6000816 w 6623478"/>
              <a:gd name="connsiteY1" fmla="*/ 0 h 4186344"/>
              <a:gd name="connsiteX2" fmla="*/ 6057885 w 6623478"/>
              <a:gd name="connsiteY2" fmla="*/ 76317 h 4186344"/>
              <a:gd name="connsiteX3" fmla="*/ 6623478 w 6623478"/>
              <a:gd name="connsiteY3" fmla="*/ 1927942 h 4186344"/>
              <a:gd name="connsiteX4" fmla="*/ 5867238 w 6623478"/>
              <a:gd name="connsiteY4" fmla="*/ 4034516 h 4186344"/>
              <a:gd name="connsiteX5" fmla="*/ 5729247 w 6623478"/>
              <a:gd name="connsiteY5" fmla="*/ 4186344 h 4186344"/>
              <a:gd name="connsiteX6" fmla="*/ 894231 w 6623478"/>
              <a:gd name="connsiteY6" fmla="*/ 4186344 h 4186344"/>
              <a:gd name="connsiteX7" fmla="*/ 756240 w 6623478"/>
              <a:gd name="connsiteY7" fmla="*/ 4034516 h 4186344"/>
              <a:gd name="connsiteX8" fmla="*/ 0 w 6623478"/>
              <a:gd name="connsiteY8" fmla="*/ 1927942 h 4186344"/>
              <a:gd name="connsiteX9" fmla="*/ 565593 w 6623478"/>
              <a:gd name="connsiteY9" fmla="*/ 76317 h 418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3478" h="4186344">
                <a:moveTo>
                  <a:pt x="622662" y="0"/>
                </a:moveTo>
                <a:lnTo>
                  <a:pt x="6000816" y="0"/>
                </a:lnTo>
                <a:lnTo>
                  <a:pt x="6057885" y="76317"/>
                </a:lnTo>
                <a:cubicBezTo>
                  <a:pt x="6414971" y="604874"/>
                  <a:pt x="6623478" y="1242059"/>
                  <a:pt x="6623478" y="1927942"/>
                </a:cubicBezTo>
                <a:cubicBezTo>
                  <a:pt x="6623478" y="2728140"/>
                  <a:pt x="6339677" y="3462052"/>
                  <a:pt x="5867238" y="4034516"/>
                </a:cubicBezTo>
                <a:lnTo>
                  <a:pt x="5729247" y="4186344"/>
                </a:lnTo>
                <a:lnTo>
                  <a:pt x="894231" y="4186344"/>
                </a:lnTo>
                <a:lnTo>
                  <a:pt x="756240" y="4034516"/>
                </a:lnTo>
                <a:cubicBezTo>
                  <a:pt x="283801" y="3462052"/>
                  <a:pt x="0" y="2728140"/>
                  <a:pt x="0" y="1927942"/>
                </a:cubicBezTo>
                <a:cubicBezTo>
                  <a:pt x="0" y="1242059"/>
                  <a:pt x="208507" y="604874"/>
                  <a:pt x="565593" y="76317"/>
                </a:cubicBezTo>
                <a:close/>
              </a:path>
            </a:pathLst>
          </a:custGeom>
          <a:gradFill flip="none" rotWithShape="1">
            <a:gsLst>
              <a:gs pos="0">
                <a:srgbClr val="7773A7">
                  <a:alpha val="80000"/>
                </a:srgbClr>
              </a:gs>
              <a:gs pos="50000">
                <a:srgbClr val="ACAACA">
                  <a:alpha val="70000"/>
                </a:srgbClr>
              </a:gs>
              <a:gs pos="100000">
                <a:srgbClr val="E1E0EC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178431" y="4441965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b="1">
                <a:solidFill>
                  <a:srgbClr val="002855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2400" b="1">
              <a:solidFill>
                <a:srgbClr val="002855"/>
              </a:solidFill>
              <a:latin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18F1D237-FCE4-1285-E8CD-563022395B09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製造一部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A23478B1-C220-3E59-A590-09351E7707BC}"/>
              </a:ext>
            </a:extLst>
          </p:cNvPr>
          <p:cNvGrpSpPr/>
          <p:nvPr/>
        </p:nvGrpSpPr>
        <p:grpSpPr>
          <a:xfrm>
            <a:off x="1694796" y="4577448"/>
            <a:ext cx="376038" cy="227153"/>
            <a:chOff x="1114871" y="4458058"/>
            <a:chExt cx="438183" cy="264693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9068DAEE-D0F0-6986-46FF-716AC03A924B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2" name="等腰三角形 111">
              <a:extLst>
                <a:ext uri="{FF2B5EF4-FFF2-40B4-BE49-F238E27FC236}">
                  <a16:creationId xmlns:a16="http://schemas.microsoft.com/office/drawing/2014/main" id="{10A8C565-85CA-38BD-D32A-8B1C3AFBC73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B0270C43-3F65-9C72-18D9-CEA45F98B184}"/>
              </a:ext>
            </a:extLst>
          </p:cNvPr>
          <p:cNvGrpSpPr/>
          <p:nvPr/>
        </p:nvGrpSpPr>
        <p:grpSpPr>
          <a:xfrm flipH="1">
            <a:off x="7082383" y="4577448"/>
            <a:ext cx="376038" cy="227153"/>
            <a:chOff x="1114871" y="4458058"/>
            <a:chExt cx="438183" cy="264693"/>
          </a:xfrm>
        </p:grpSpPr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4B68ACC0-1D7D-2F7A-33A9-58BC0EA86567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331DB3F0-7DFB-5BCF-D070-65D8247E5572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D95DBF17-F9E3-04C4-E89A-B63C71D7344D}"/>
              </a:ext>
            </a:extLst>
          </p:cNvPr>
          <p:cNvGrpSpPr/>
          <p:nvPr/>
        </p:nvGrpSpPr>
        <p:grpSpPr>
          <a:xfrm>
            <a:off x="1354700" y="1042857"/>
            <a:ext cx="6328777" cy="3028521"/>
            <a:chOff x="1410633" y="1000329"/>
            <a:chExt cx="6328777" cy="3028521"/>
          </a:xfrm>
        </p:grpSpPr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49073AA-56B4-824D-2C37-AB51341BA912}"/>
                </a:ext>
              </a:extLst>
            </p:cNvPr>
            <p:cNvGrpSpPr/>
            <p:nvPr/>
          </p:nvGrpSpPr>
          <p:grpSpPr>
            <a:xfrm>
              <a:off x="6377750" y="2690457"/>
              <a:ext cx="1192075" cy="484955"/>
              <a:chOff x="6406102" y="2887284"/>
              <a:chExt cx="1192075" cy="484955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D64AF21C-C1F5-3CF2-4706-99D0B2DD1D71}"/>
                  </a:ext>
                </a:extLst>
              </p:cNvPr>
              <p:cNvGrpSpPr/>
              <p:nvPr/>
            </p:nvGrpSpPr>
            <p:grpSpPr>
              <a:xfrm rot="1944170" flipV="1">
                <a:off x="6406102" y="3180632"/>
                <a:ext cx="378997" cy="191607"/>
                <a:chOff x="3005722" y="1961937"/>
                <a:chExt cx="378997" cy="191607"/>
              </a:xfrm>
            </p:grpSpPr>
            <p:cxnSp>
              <p:nvCxnSpPr>
                <p:cNvPr id="91" name="直線接點 90">
                  <a:extLst>
                    <a:ext uri="{FF2B5EF4-FFF2-40B4-BE49-F238E27FC236}">
                      <a16:creationId xmlns:a16="http://schemas.microsoft.com/office/drawing/2014/main" id="{FE8823A5-ADA9-B161-3C5C-07005FE2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5722" y="1961937"/>
                  <a:ext cx="153559" cy="83399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0DC6BF7F-0334-49B4-FD4A-B75F6766E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63187A9A-3C7A-5611-8DF4-BDB56AFDD2C0}"/>
                  </a:ext>
                </a:extLst>
              </p:cNvPr>
              <p:cNvGrpSpPr/>
              <p:nvPr/>
            </p:nvGrpSpPr>
            <p:grpSpPr>
              <a:xfrm>
                <a:off x="6609117" y="2887284"/>
                <a:ext cx="989060" cy="382008"/>
                <a:chOff x="6609117" y="2887284"/>
                <a:chExt cx="989060" cy="382008"/>
              </a:xfrm>
            </p:grpSpPr>
            <p:pic>
              <p:nvPicPr>
                <p:cNvPr id="77" name="圖片 76">
                  <a:extLst>
                    <a:ext uri="{FF2B5EF4-FFF2-40B4-BE49-F238E27FC236}">
                      <a16:creationId xmlns:a16="http://schemas.microsoft.com/office/drawing/2014/main" id="{269D5764-6A0A-C7AD-8F3E-D85C21C69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17" y="3136050"/>
                  <a:ext cx="989060" cy="133242"/>
                </a:xfrm>
                <a:prstGeom prst="rect">
                  <a:avLst/>
                </a:prstGeom>
              </p:spPr>
            </p:pic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90C3C4C-180B-34C8-AA9C-8585B42333C7}"/>
                    </a:ext>
                  </a:extLst>
                </p:cNvPr>
                <p:cNvSpPr/>
                <p:nvPr/>
              </p:nvSpPr>
              <p:spPr>
                <a:xfrm>
                  <a:off x="6630251" y="2887284"/>
                  <a:ext cx="877163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良品率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D87CEE0A-4E2A-B6D0-DF6D-B12361A32E98}"/>
                </a:ext>
              </a:extLst>
            </p:cNvPr>
            <p:cNvGrpSpPr/>
            <p:nvPr/>
          </p:nvGrpSpPr>
          <p:grpSpPr>
            <a:xfrm>
              <a:off x="1916084" y="1548046"/>
              <a:ext cx="1605845" cy="507527"/>
              <a:chOff x="1944436" y="1744873"/>
              <a:chExt cx="1605845" cy="50752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E44EF55D-F790-D9F3-0A65-CA91A7E38AD7}"/>
                  </a:ext>
                </a:extLst>
              </p:cNvPr>
              <p:cNvGrpSpPr/>
              <p:nvPr/>
            </p:nvGrpSpPr>
            <p:grpSpPr>
              <a:xfrm rot="19655830">
                <a:off x="3046724" y="1951132"/>
                <a:ext cx="503557" cy="301268"/>
                <a:chOff x="2654954" y="1779946"/>
                <a:chExt cx="503557" cy="301268"/>
              </a:xfrm>
            </p:grpSpPr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E2FE7262-D4BE-9A8B-F1DF-9D7D8AF2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4954" y="1779946"/>
                  <a:ext cx="469248" cy="3012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EDFF6A14-78CD-C979-7E95-5AAE0C6BA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30793" y="1964589"/>
                  <a:ext cx="127718" cy="88032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4A9BEA29-C571-E986-2941-7B5C77B37565}"/>
                  </a:ext>
                </a:extLst>
              </p:cNvPr>
              <p:cNvGrpSpPr/>
              <p:nvPr/>
            </p:nvGrpSpPr>
            <p:grpSpPr>
              <a:xfrm>
                <a:off x="1944436" y="1744873"/>
                <a:ext cx="1193211" cy="395391"/>
                <a:chOff x="1972714" y="1439354"/>
                <a:chExt cx="1193211" cy="395391"/>
              </a:xfrm>
            </p:grpSpPr>
            <p:pic>
              <p:nvPicPr>
                <p:cNvPr id="54" name="圖片 53">
                  <a:extLst>
                    <a:ext uri="{FF2B5EF4-FFF2-40B4-BE49-F238E27FC236}">
                      <a16:creationId xmlns:a16="http://schemas.microsoft.com/office/drawing/2014/main" id="{03F36E3E-0C83-BBC6-AC4E-84311DBB5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9295" y="1676235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96087D7-7415-C8C4-A3FF-9DF8F193EDF7}"/>
                    </a:ext>
                  </a:extLst>
                </p:cNvPr>
                <p:cNvSpPr txBox="1"/>
                <p:nvPr/>
              </p:nvSpPr>
              <p:spPr>
                <a:xfrm>
                  <a:off x="1972714" y="1439354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環境管理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9021BDB7-E642-6B55-AB55-5C605C6889E0}"/>
                </a:ext>
              </a:extLst>
            </p:cNvPr>
            <p:cNvGrpSpPr/>
            <p:nvPr/>
          </p:nvGrpSpPr>
          <p:grpSpPr>
            <a:xfrm>
              <a:off x="1410633" y="2564577"/>
              <a:ext cx="1329299" cy="376458"/>
              <a:chOff x="1438985" y="2761404"/>
              <a:chExt cx="1329299" cy="376458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FC0C0F74-3B13-E975-16C0-C01B85F06A32}"/>
                  </a:ext>
                </a:extLst>
              </p:cNvPr>
              <p:cNvGrpSpPr/>
              <p:nvPr/>
            </p:nvGrpSpPr>
            <p:grpSpPr>
              <a:xfrm rot="21374615" flipH="1">
                <a:off x="2298880" y="2916684"/>
                <a:ext cx="469404" cy="197251"/>
                <a:chOff x="2540378" y="1691246"/>
                <a:chExt cx="469404" cy="197251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F610D9AD-6B69-9D79-DA78-DAC03A6E9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>
                  <a:off x="2541542" y="1888497"/>
                  <a:ext cx="468240" cy="0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DEEADA81-ACB7-1B3E-E85A-BFF6D3D5A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 flipV="1">
                  <a:off x="2540378" y="1691246"/>
                  <a:ext cx="316560" cy="195144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A836F027-8217-821F-859B-7BF7A35D04C8}"/>
                  </a:ext>
                </a:extLst>
              </p:cNvPr>
              <p:cNvGrpSpPr/>
              <p:nvPr/>
            </p:nvGrpSpPr>
            <p:grpSpPr>
              <a:xfrm>
                <a:off x="1438985" y="2761404"/>
                <a:ext cx="884265" cy="376458"/>
                <a:chOff x="1693853" y="2943550"/>
                <a:chExt cx="884265" cy="37645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C6671C10-663D-05BE-EF23-F3E393A51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3853" y="3200884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67C0F2-4A9C-4E5A-C656-E175F5FC67D9}"/>
                    </a:ext>
                  </a:extLst>
                </p:cNvPr>
                <p:cNvSpPr/>
                <p:nvPr/>
              </p:nvSpPr>
              <p:spPr>
                <a:xfrm>
                  <a:off x="1774760" y="2943550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人員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C265B11-6B5F-24A5-15F8-8517043CB80B}"/>
                </a:ext>
              </a:extLst>
            </p:cNvPr>
            <p:cNvGrpSpPr/>
            <p:nvPr/>
          </p:nvGrpSpPr>
          <p:grpSpPr>
            <a:xfrm>
              <a:off x="2009099" y="3519916"/>
              <a:ext cx="2347825" cy="508934"/>
              <a:chOff x="2037451" y="3716743"/>
              <a:chExt cx="2347825" cy="508934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FCE4BA6A-4E7F-9E2F-CE89-96A31BA87B0A}"/>
                  </a:ext>
                </a:extLst>
              </p:cNvPr>
              <p:cNvGrpSpPr/>
              <p:nvPr/>
            </p:nvGrpSpPr>
            <p:grpSpPr>
              <a:xfrm rot="19655830">
                <a:off x="3660370" y="4043472"/>
                <a:ext cx="724906" cy="182205"/>
                <a:chOff x="2471903" y="1825349"/>
                <a:chExt cx="724906" cy="182205"/>
              </a:xfrm>
            </p:grpSpPr>
            <p:cxnSp>
              <p:nvCxnSpPr>
                <p:cNvPr id="68" name="直線接點 67">
                  <a:extLst>
                    <a:ext uri="{FF2B5EF4-FFF2-40B4-BE49-F238E27FC236}">
                      <a16:creationId xmlns:a16="http://schemas.microsoft.com/office/drawing/2014/main" id="{D144126D-BD05-D8AD-8F2F-6790E3667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V="1">
                  <a:off x="2471903" y="1891687"/>
                  <a:ext cx="707366" cy="1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B1796A5F-8A63-945D-F35D-F7197F03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876167" y="1825349"/>
                  <a:ext cx="320642" cy="182205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5629BCF3-E3EA-D7C5-40FF-EFD58B59C087}"/>
                  </a:ext>
                </a:extLst>
              </p:cNvPr>
              <p:cNvGrpSpPr/>
              <p:nvPr/>
            </p:nvGrpSpPr>
            <p:grpSpPr>
              <a:xfrm>
                <a:off x="2037451" y="3716743"/>
                <a:ext cx="1699586" cy="455079"/>
                <a:chOff x="2177755" y="3895188"/>
                <a:chExt cx="1699586" cy="455079"/>
              </a:xfrm>
            </p:grpSpPr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5A8B6084-F07E-4CBD-2017-B2635BC19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8735" y="4136432"/>
                  <a:ext cx="1698606" cy="213835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A9BEFF-2CFB-A08A-BE29-C2309B99780A}"/>
                    </a:ext>
                  </a:extLst>
                </p:cNvPr>
                <p:cNvSpPr/>
                <p:nvPr/>
              </p:nvSpPr>
              <p:spPr>
                <a:xfrm>
                  <a:off x="2177755" y="3895188"/>
                  <a:ext cx="156966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設備即時狀態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705B9D6B-4792-52AD-6EB7-5AC26FA38ABF}"/>
                </a:ext>
              </a:extLst>
            </p:cNvPr>
            <p:cNvGrpSpPr/>
            <p:nvPr/>
          </p:nvGrpSpPr>
          <p:grpSpPr>
            <a:xfrm>
              <a:off x="6301172" y="1895042"/>
              <a:ext cx="1438238" cy="392513"/>
              <a:chOff x="6329524" y="2091869"/>
              <a:chExt cx="1438238" cy="392513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DF146341-0967-A264-93C8-FE9C301D3070}"/>
                  </a:ext>
                </a:extLst>
              </p:cNvPr>
              <p:cNvGrpSpPr/>
              <p:nvPr/>
            </p:nvGrpSpPr>
            <p:grpSpPr>
              <a:xfrm rot="19655830">
                <a:off x="6329524" y="2273435"/>
                <a:ext cx="381028" cy="184616"/>
                <a:chOff x="3003691" y="1968928"/>
                <a:chExt cx="381028" cy="184616"/>
              </a:xfrm>
            </p:grpSpPr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9906728B-6973-22C8-AF02-F85A1CF1B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7D516896-1842-ACF7-F5C8-ADDD1DE2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3691" y="1968928"/>
                  <a:ext cx="153559" cy="7581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93D28BCA-9C3A-3B56-FF98-6D2A5C915EBD}"/>
                  </a:ext>
                </a:extLst>
              </p:cNvPr>
              <p:cNvGrpSpPr/>
              <p:nvPr/>
            </p:nvGrpSpPr>
            <p:grpSpPr>
              <a:xfrm>
                <a:off x="6591132" y="2091869"/>
                <a:ext cx="1176630" cy="392513"/>
                <a:chOff x="6593336" y="2177986"/>
                <a:chExt cx="1176630" cy="392513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1D0E3DD7-59B0-75EC-4F87-D6CF158E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336" y="2411989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1AF5CCB-E07B-2805-A929-B4C50FA255D7}"/>
                    </a:ext>
                  </a:extLst>
                </p:cNvPr>
                <p:cNvSpPr/>
                <p:nvPr/>
              </p:nvSpPr>
              <p:spPr>
                <a:xfrm>
                  <a:off x="6606036" y="2177986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製品在庫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68B946B1-DA9F-5136-B3BA-B9E7AECCB355}"/>
                </a:ext>
              </a:extLst>
            </p:cNvPr>
            <p:cNvGrpSpPr/>
            <p:nvPr/>
          </p:nvGrpSpPr>
          <p:grpSpPr>
            <a:xfrm>
              <a:off x="5494843" y="3462691"/>
              <a:ext cx="1791261" cy="428344"/>
              <a:chOff x="5523195" y="3659518"/>
              <a:chExt cx="1791261" cy="428344"/>
            </a:xfrm>
          </p:grpSpPr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33C3207D-F852-EDAF-F815-5A3D01C25188}"/>
                  </a:ext>
                </a:extLst>
              </p:cNvPr>
              <p:cNvGrpSpPr/>
              <p:nvPr/>
            </p:nvGrpSpPr>
            <p:grpSpPr>
              <a:xfrm rot="19655830">
                <a:off x="5523195" y="3867296"/>
                <a:ext cx="404832" cy="181883"/>
                <a:chOff x="2979887" y="1971661"/>
                <a:chExt cx="404832" cy="181883"/>
              </a:xfrm>
            </p:grpSpPr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C48EACAA-5655-BEBB-6F21-E5024ED4A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>
                  <a:extLst>
                    <a:ext uri="{FF2B5EF4-FFF2-40B4-BE49-F238E27FC236}">
                      <a16:creationId xmlns:a16="http://schemas.microsoft.com/office/drawing/2014/main" id="{789B2B30-B7D9-9A9A-5D62-3FD45344C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979887" y="1971661"/>
                  <a:ext cx="176569" cy="661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FE887CEE-60BB-D800-9020-16C2B1E238F9}"/>
                  </a:ext>
                </a:extLst>
              </p:cNvPr>
              <p:cNvGrpSpPr/>
              <p:nvPr/>
            </p:nvGrpSpPr>
            <p:grpSpPr>
              <a:xfrm>
                <a:off x="5777837" y="3659518"/>
                <a:ext cx="1536619" cy="428344"/>
                <a:chOff x="5384998" y="4022881"/>
                <a:chExt cx="1536619" cy="428344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817AE598-72BD-022C-CABE-4EE8B886B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998" y="4257782"/>
                  <a:ext cx="1536619" cy="193443"/>
                </a:xfrm>
                <a:prstGeom prst="rect">
                  <a:avLst/>
                </a:prstGeom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61F247A-2576-E998-7BA9-7274DBD47896}"/>
                    </a:ext>
                  </a:extLst>
                </p:cNvPr>
                <p:cNvSpPr/>
                <p:nvPr/>
              </p:nvSpPr>
              <p:spPr>
                <a:xfrm>
                  <a:off x="5464844" y="4022881"/>
                  <a:ext cx="133882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原物料情報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52246C73-5F32-356F-45D8-80A84916F434}"/>
                </a:ext>
              </a:extLst>
            </p:cNvPr>
            <p:cNvGrpSpPr/>
            <p:nvPr/>
          </p:nvGrpSpPr>
          <p:grpSpPr>
            <a:xfrm>
              <a:off x="5584792" y="1116482"/>
              <a:ext cx="1048958" cy="375658"/>
              <a:chOff x="5613144" y="1313309"/>
              <a:chExt cx="1048958" cy="375658"/>
            </a:xfrm>
          </p:grpSpPr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8EEEC33-1CD2-44DC-EBD6-86E0141B2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144" y="1634951"/>
                <a:ext cx="235431" cy="1227"/>
              </a:xfrm>
              <a:prstGeom prst="line">
                <a:avLst/>
              </a:prstGeom>
              <a:ln w="15875" cap="rnd">
                <a:solidFill>
                  <a:srgbClr val="03B9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A0012AE2-4CE0-19D3-2EB4-DB9B4A5716D2}"/>
                  </a:ext>
                </a:extLst>
              </p:cNvPr>
              <p:cNvGrpSpPr/>
              <p:nvPr/>
            </p:nvGrpSpPr>
            <p:grpSpPr>
              <a:xfrm>
                <a:off x="5777837" y="1313309"/>
                <a:ext cx="884265" cy="375658"/>
                <a:chOff x="5641911" y="1254039"/>
                <a:chExt cx="884265" cy="375658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B0795AC2-6B9A-8B2D-0642-79349DE33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1911" y="1510573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7F2B1A3-E32F-5FE3-A6BF-5CF71FAFA4CA}"/>
                    </a:ext>
                  </a:extLst>
                </p:cNvPr>
                <p:cNvSpPr txBox="1"/>
                <p:nvPr/>
              </p:nvSpPr>
              <p:spPr>
                <a:xfrm>
                  <a:off x="5737086" y="1254039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成本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5A6DA9EA-C328-D376-4F41-0C3CA1D52178}"/>
                </a:ext>
              </a:extLst>
            </p:cNvPr>
            <p:cNvGrpSpPr/>
            <p:nvPr/>
          </p:nvGrpSpPr>
          <p:grpSpPr>
            <a:xfrm>
              <a:off x="2102205" y="1000329"/>
              <a:ext cx="4486994" cy="2900302"/>
              <a:chOff x="2102205" y="1000329"/>
              <a:chExt cx="4486994" cy="290030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732EDD1-A9BA-472F-A062-DAE516AF15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26" b="726"/>
              <a:stretch/>
            </p:blipFill>
            <p:spPr>
              <a:xfrm>
                <a:off x="2102205" y="1103242"/>
                <a:ext cx="4486994" cy="2797389"/>
              </a:xfrm>
              <a:prstGeom prst="rect">
                <a:avLst/>
              </a:prstGeom>
            </p:spPr>
          </p:pic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7939A337-F9C2-FE92-2D65-63C81A9329E4}"/>
                  </a:ext>
                </a:extLst>
              </p:cNvPr>
              <p:cNvSpPr/>
              <p:nvPr/>
            </p:nvSpPr>
            <p:spPr>
              <a:xfrm>
                <a:off x="4050248" y="1000329"/>
                <a:ext cx="884266" cy="430286"/>
              </a:xfrm>
              <a:prstGeom prst="ellipse">
                <a:avLst/>
              </a:prstGeom>
              <a:gradFill flip="none" rotWithShape="1">
                <a:gsLst>
                  <a:gs pos="0">
                    <a:srgbClr val="8ED6FE"/>
                  </a:gs>
                  <a:gs pos="59000">
                    <a:srgbClr val="BAF3FE"/>
                  </a:gs>
                  <a:gs pos="100000">
                    <a:srgbClr val="CAFEF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CCF3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45AC17B2-7536-D707-EFD5-AD9FE971885B}"/>
              </a:ext>
            </a:extLst>
          </p:cNvPr>
          <p:cNvGrpSpPr/>
          <p:nvPr/>
        </p:nvGrpSpPr>
        <p:grpSpPr>
          <a:xfrm>
            <a:off x="-345226" y="1715132"/>
            <a:ext cx="9379035" cy="1933672"/>
            <a:chOff x="-345226" y="1651340"/>
            <a:chExt cx="9379035" cy="1933672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232083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訂單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9671519-076F-A297-84E8-4531E23EEF88}"/>
                </a:ext>
              </a:extLst>
            </p:cNvPr>
            <p:cNvSpPr txBox="1"/>
            <p:nvPr/>
          </p:nvSpPr>
          <p:spPr>
            <a:xfrm>
              <a:off x="8009106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出荷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5833E42-7C3B-7AA0-3D31-04E3FF5351BD}"/>
                </a:ext>
              </a:extLst>
            </p:cNvPr>
            <p:cNvGrpSpPr/>
            <p:nvPr/>
          </p:nvGrpSpPr>
          <p:grpSpPr>
            <a:xfrm>
              <a:off x="-345226" y="1651340"/>
              <a:ext cx="9379035" cy="574866"/>
              <a:chOff x="282722" y="1686643"/>
              <a:chExt cx="9379035" cy="574866"/>
            </a:xfrm>
          </p:grpSpPr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ED1E0CA7-E173-B54D-0976-6A903C8B97B4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24" name="直線接點 123">
                  <a:extLst>
                    <a:ext uri="{FF2B5EF4-FFF2-40B4-BE49-F238E27FC236}">
                      <a16:creationId xmlns:a16="http://schemas.microsoft.com/office/drawing/2014/main" id="{DCFFCCF3-C39B-01BE-5117-93A2C3362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接點 124">
                  <a:extLst>
                    <a:ext uri="{FF2B5EF4-FFF2-40B4-BE49-F238E27FC236}">
                      <a16:creationId xmlns:a16="http://schemas.microsoft.com/office/drawing/2014/main" id="{E1925525-A99C-8B4D-317C-2677C9B73877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接點 132">
                  <a:extLst>
                    <a:ext uri="{FF2B5EF4-FFF2-40B4-BE49-F238E27FC236}">
                      <a16:creationId xmlns:a16="http://schemas.microsoft.com/office/drawing/2014/main" id="{92B283D1-919C-B380-509E-D276506D9F64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E6EEF6DE-9731-C8C1-09F7-35C3551C5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平行四邊形 121">
                <a:extLst>
                  <a:ext uri="{FF2B5EF4-FFF2-40B4-BE49-F238E27FC236}">
                    <a16:creationId xmlns:a16="http://schemas.microsoft.com/office/drawing/2014/main" id="{8A816D06-FA00-5CBF-FAE1-9A4D3486CCCE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平行四邊形 122">
                <a:extLst>
                  <a:ext uri="{FF2B5EF4-FFF2-40B4-BE49-F238E27FC236}">
                    <a16:creationId xmlns:a16="http://schemas.microsoft.com/office/drawing/2014/main" id="{2880CEE8-6958-F049-70E9-E84D7A3BA596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平行四邊形 133">
                <a:extLst>
                  <a:ext uri="{FF2B5EF4-FFF2-40B4-BE49-F238E27FC236}">
                    <a16:creationId xmlns:a16="http://schemas.microsoft.com/office/drawing/2014/main" id="{9E4E5334-624C-6A61-E609-BDF9E3F8CDB1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平行四邊形 134">
                <a:extLst>
                  <a:ext uri="{FF2B5EF4-FFF2-40B4-BE49-F238E27FC236}">
                    <a16:creationId xmlns:a16="http://schemas.microsoft.com/office/drawing/2014/main" id="{B265A418-B572-F80E-26F6-226615EA127E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C6E61FC2-46E7-864F-F681-DE01D3560334}"/>
                </a:ext>
              </a:extLst>
            </p:cNvPr>
            <p:cNvGrpSpPr/>
            <p:nvPr/>
          </p:nvGrpSpPr>
          <p:grpSpPr>
            <a:xfrm flipV="1">
              <a:off x="-345226" y="3010146"/>
              <a:ext cx="9379035" cy="574866"/>
              <a:chOff x="282722" y="1686643"/>
              <a:chExt cx="9379035" cy="574866"/>
            </a:xfrm>
          </p:grpSpPr>
          <p:grpSp>
            <p:nvGrpSpPr>
              <p:cNvPr id="164" name="群組 163">
                <a:extLst>
                  <a:ext uri="{FF2B5EF4-FFF2-40B4-BE49-F238E27FC236}">
                    <a16:creationId xmlns:a16="http://schemas.microsoft.com/office/drawing/2014/main" id="{B097D262-6A8C-D612-51AB-63630A1A6017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69" name="直線接點 168">
                  <a:extLst>
                    <a:ext uri="{FF2B5EF4-FFF2-40B4-BE49-F238E27FC236}">
                      <a16:creationId xmlns:a16="http://schemas.microsoft.com/office/drawing/2014/main" id="{926AE113-48F4-764A-3743-124115721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線接點 169">
                  <a:extLst>
                    <a:ext uri="{FF2B5EF4-FFF2-40B4-BE49-F238E27FC236}">
                      <a16:creationId xmlns:a16="http://schemas.microsoft.com/office/drawing/2014/main" id="{9ECF4615-DAC2-7A0D-72AF-A3350095676F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>
                  <a:extLst>
                    <a:ext uri="{FF2B5EF4-FFF2-40B4-BE49-F238E27FC236}">
                      <a16:creationId xmlns:a16="http://schemas.microsoft.com/office/drawing/2014/main" id="{ED41F367-3867-A7F1-FE4F-2EE220E7C238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接點 171">
                  <a:extLst>
                    <a:ext uri="{FF2B5EF4-FFF2-40B4-BE49-F238E27FC236}">
                      <a16:creationId xmlns:a16="http://schemas.microsoft.com/office/drawing/2014/main" id="{59C6D007-96F5-F451-CACA-5932A2789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平行四邊形 164">
                <a:extLst>
                  <a:ext uri="{FF2B5EF4-FFF2-40B4-BE49-F238E27FC236}">
                    <a16:creationId xmlns:a16="http://schemas.microsoft.com/office/drawing/2014/main" id="{CEEACCD2-4F5B-807A-4243-002FA8890D24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平行四邊形 165">
                <a:extLst>
                  <a:ext uri="{FF2B5EF4-FFF2-40B4-BE49-F238E27FC236}">
                    <a16:creationId xmlns:a16="http://schemas.microsoft.com/office/drawing/2014/main" id="{62A896F3-E927-63CD-3F05-58AAACA0C544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平行四邊形 166">
                <a:extLst>
                  <a:ext uri="{FF2B5EF4-FFF2-40B4-BE49-F238E27FC236}">
                    <a16:creationId xmlns:a16="http://schemas.microsoft.com/office/drawing/2014/main" id="{122C4B03-7459-0EA5-694F-3DE8E47ADBA8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平行四邊形 167">
                <a:extLst>
                  <a:ext uri="{FF2B5EF4-FFF2-40B4-BE49-F238E27FC236}">
                    <a16:creationId xmlns:a16="http://schemas.microsoft.com/office/drawing/2014/main" id="{8BD5C6ED-77B3-3740-3C11-B78FB4EB43D5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A4F86A8-8453-3C3A-0BC4-DA00EF21B058}"/>
              </a:ext>
            </a:extLst>
          </p:cNvPr>
          <p:cNvGrpSpPr/>
          <p:nvPr/>
        </p:nvGrpSpPr>
        <p:grpSpPr>
          <a:xfrm>
            <a:off x="854840" y="807577"/>
            <a:ext cx="7451650" cy="3711307"/>
            <a:chOff x="854840" y="837557"/>
            <a:chExt cx="7451650" cy="3711307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1FF2780-FDEA-E569-342A-498752A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9563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5219D9B-F2C4-DD0A-490F-B472C6F6EDCE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4860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6ED3D561-9382-7A5E-341A-4D699168A4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5114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88B6E44C-66AB-EA15-7708-A528FA58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112" y="2391182"/>
              <a:ext cx="2131451" cy="989287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A93EC0B-3122-E3F6-7595-DA9AFF4A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6836" y="2125057"/>
              <a:ext cx="583758" cy="113331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1D9DB76-A812-5285-EA10-0EC660B44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3548" y="3806130"/>
              <a:ext cx="1329689" cy="498813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5B90741-BD8B-F335-048F-36C1EC95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9624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72E1467-972B-1886-E657-8B621EA25403}"/>
                </a:ext>
              </a:extLst>
            </p:cNvPr>
            <p:cNvGrpSpPr/>
            <p:nvPr/>
          </p:nvGrpSpPr>
          <p:grpSpPr>
            <a:xfrm>
              <a:off x="854840" y="1088584"/>
              <a:ext cx="1191354" cy="1407936"/>
              <a:chOff x="549349" y="1356937"/>
              <a:chExt cx="1191354" cy="1407936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65E8F9AE-2860-0618-414F-A511F9A6CD0F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FFE831E3-E237-6629-AF7B-48024A89F647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AC4930F6-6DBC-C9BD-4A6D-2B74E29A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4989746-DFA4-FF86-9CFB-D329199C13E8}"/>
                  </a:ext>
                </a:extLst>
              </p:cNvPr>
              <p:cNvSpPr txBox="1"/>
              <p:nvPr/>
            </p:nvSpPr>
            <p:spPr>
              <a:xfrm>
                <a:off x="699283" y="2457096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84C96AB-820F-A29D-4B51-CE207A94926E}"/>
                </a:ext>
              </a:extLst>
            </p:cNvPr>
            <p:cNvGrpSpPr/>
            <p:nvPr/>
          </p:nvGrpSpPr>
          <p:grpSpPr>
            <a:xfrm>
              <a:off x="2769919" y="1180945"/>
              <a:ext cx="1441420" cy="1399344"/>
              <a:chOff x="2351083" y="814850"/>
              <a:chExt cx="1441420" cy="1399344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BC41B573-8423-7CE3-8D50-D4005ED87A47}"/>
                  </a:ext>
                </a:extLst>
              </p:cNvPr>
              <p:cNvGrpSpPr/>
              <p:nvPr/>
            </p:nvGrpSpPr>
            <p:grpSpPr>
              <a:xfrm>
                <a:off x="2476116" y="814850"/>
                <a:ext cx="1191354" cy="1191354"/>
                <a:chOff x="2304445" y="858038"/>
                <a:chExt cx="1191354" cy="1191354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7BAF0F12-EF4B-5884-27C1-D9FEF6736044}"/>
                    </a:ext>
                  </a:extLst>
                </p:cNvPr>
                <p:cNvSpPr/>
                <p:nvPr/>
              </p:nvSpPr>
              <p:spPr>
                <a:xfrm>
                  <a:off x="2304445" y="858038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1" name="圖片 50">
                  <a:extLst>
                    <a:ext uri="{FF2B5EF4-FFF2-40B4-BE49-F238E27FC236}">
                      <a16:creationId xmlns:a16="http://schemas.microsoft.com/office/drawing/2014/main" id="{13057A75-9584-8600-7A78-169D0BD1E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360122" y="913715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076AD37-26D3-646A-16DC-F59EA7FC6A60}"/>
                  </a:ext>
                </a:extLst>
              </p:cNvPr>
              <p:cNvSpPr txBox="1"/>
              <p:nvPr/>
            </p:nvSpPr>
            <p:spPr>
              <a:xfrm>
                <a:off x="2351083" y="1906417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594607D-4AC2-4060-881C-C5113122A186}"/>
                </a:ext>
              </a:extLst>
            </p:cNvPr>
            <p:cNvGrpSpPr/>
            <p:nvPr/>
          </p:nvGrpSpPr>
          <p:grpSpPr>
            <a:xfrm>
              <a:off x="1314675" y="3147945"/>
              <a:ext cx="1191354" cy="1400919"/>
              <a:chOff x="799899" y="2997586"/>
              <a:chExt cx="1191354" cy="1400919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5878E67-8523-5B09-0D38-16B19C193907}"/>
                  </a:ext>
                </a:extLst>
              </p:cNvPr>
              <p:cNvGrpSpPr/>
              <p:nvPr/>
            </p:nvGrpSpPr>
            <p:grpSpPr>
              <a:xfrm>
                <a:off x="799899" y="2997586"/>
                <a:ext cx="1191354" cy="1191354"/>
                <a:chOff x="1027789" y="2825564"/>
                <a:chExt cx="1191354" cy="1191354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11F5D37-4A39-3438-A839-D8166054D065}"/>
                    </a:ext>
                  </a:extLst>
                </p:cNvPr>
                <p:cNvSpPr/>
                <p:nvPr/>
              </p:nvSpPr>
              <p:spPr>
                <a:xfrm>
                  <a:off x="1027789" y="282556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6458E4C3-0077-5316-0552-737FC9F62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88124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54A951C-BCEF-19DE-C15A-2976DAAEF9C5}"/>
                  </a:ext>
                </a:extLst>
              </p:cNvPr>
              <p:cNvSpPr/>
              <p:nvPr/>
            </p:nvSpPr>
            <p:spPr>
              <a:xfrm>
                <a:off x="943582" y="4090728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CF5643E-607D-CDEA-3C33-0273F5563789}"/>
                </a:ext>
              </a:extLst>
            </p:cNvPr>
            <p:cNvGrpSpPr/>
            <p:nvPr/>
          </p:nvGrpSpPr>
          <p:grpSpPr>
            <a:xfrm>
              <a:off x="6484193" y="3113919"/>
              <a:ext cx="1191354" cy="1384671"/>
              <a:chOff x="6863724" y="3221067"/>
              <a:chExt cx="1191354" cy="1384671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336C3734-CB6B-F3E3-E1F6-4CC00DAFB1E4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6412B7E4-D0E8-24DA-4256-B60ABA2B8B0C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105CEE35-B6AC-4D9D-9B79-1D75E9A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ECD45BE-D0B0-1757-2499-50E1B4F38145}"/>
                  </a:ext>
                </a:extLst>
              </p:cNvPr>
              <p:cNvSpPr/>
              <p:nvPr/>
            </p:nvSpPr>
            <p:spPr>
              <a:xfrm>
                <a:off x="7014078" y="4297961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E99416F-D605-AFEC-30B9-50D7E869E612}"/>
                </a:ext>
              </a:extLst>
            </p:cNvPr>
            <p:cNvGrpSpPr/>
            <p:nvPr/>
          </p:nvGrpSpPr>
          <p:grpSpPr>
            <a:xfrm>
              <a:off x="7044605" y="1049101"/>
              <a:ext cx="1261885" cy="1410022"/>
              <a:chOff x="7558704" y="1786059"/>
              <a:chExt cx="1261885" cy="141002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9B405A6-AFB8-B99D-844B-6B75A7BFE93B}"/>
                  </a:ext>
                </a:extLst>
              </p:cNvPr>
              <p:cNvGrpSpPr/>
              <p:nvPr/>
            </p:nvGrpSpPr>
            <p:grpSpPr>
              <a:xfrm>
                <a:off x="7593970" y="1786059"/>
                <a:ext cx="1191354" cy="1191354"/>
                <a:chOff x="7593970" y="1786059"/>
                <a:chExt cx="1191354" cy="1191354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F803CA98-1E19-232E-5D4D-4A049863C36E}"/>
                    </a:ext>
                  </a:extLst>
                </p:cNvPr>
                <p:cNvSpPr/>
                <p:nvPr/>
              </p:nvSpPr>
              <p:spPr>
                <a:xfrm>
                  <a:off x="7593970" y="1786059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D7A8F98F-C161-BC95-665C-1047AF4EF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49647" y="1841736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DCF7F6-EE2E-64E9-A311-176F1A443D2C}"/>
                  </a:ext>
                </a:extLst>
              </p:cNvPr>
              <p:cNvSpPr/>
              <p:nvPr/>
            </p:nvSpPr>
            <p:spPr>
              <a:xfrm>
                <a:off x="7558704" y="2888304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B12FAF5-3A26-9019-E466-5798D5FDAB97}"/>
                </a:ext>
              </a:extLst>
            </p:cNvPr>
            <p:cNvGrpSpPr/>
            <p:nvPr/>
          </p:nvGrpSpPr>
          <p:grpSpPr>
            <a:xfrm>
              <a:off x="4937514" y="837557"/>
              <a:ext cx="1261885" cy="1402898"/>
              <a:chOff x="5016384" y="1227797"/>
              <a:chExt cx="1261885" cy="140289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CB74F6A-97C5-5972-DD4D-F89DB4B5295E}"/>
                  </a:ext>
                </a:extLst>
              </p:cNvPr>
              <p:cNvGrpSpPr/>
              <p:nvPr/>
            </p:nvGrpSpPr>
            <p:grpSpPr>
              <a:xfrm>
                <a:off x="5073787" y="1227797"/>
                <a:ext cx="1191354" cy="1191354"/>
                <a:chOff x="6211943" y="824187"/>
                <a:chExt cx="1191354" cy="1191354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07D455B-A444-F9B4-B340-2D50B487DB95}"/>
                    </a:ext>
                  </a:extLst>
                </p:cNvPr>
                <p:cNvSpPr/>
                <p:nvPr/>
              </p:nvSpPr>
              <p:spPr>
                <a:xfrm>
                  <a:off x="6211943" y="824187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6CFA391A-5889-C0A9-E03C-8ACE71351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267620" y="881843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AA558A-B866-F0A9-78E3-525F16CDDED5}"/>
                  </a:ext>
                </a:extLst>
              </p:cNvPr>
              <p:cNvSpPr/>
              <p:nvPr/>
            </p:nvSpPr>
            <p:spPr>
              <a:xfrm>
                <a:off x="5016384" y="2322918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0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497096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8270867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03132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即時情報收集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82" y="4562461"/>
            <a:ext cx="63401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53566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10849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2980387" cy="1468013"/>
            <a:chOff x="281496" y="920479"/>
            <a:chExt cx="2980387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692223" y="920479"/>
              <a:ext cx="15696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endParaRPr lang="en-US" altLang="zh-TW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82116" y="830592"/>
            <a:ext cx="3278462" cy="1464034"/>
            <a:chOff x="5882116" y="898875"/>
            <a:chExt cx="3278462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82116" y="898875"/>
              <a:ext cx="32784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①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5947803" y="2781319"/>
            <a:ext cx="3208641" cy="1677980"/>
            <a:chOff x="288934" y="2781319"/>
            <a:chExt cx="3208641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387773" y="2781319"/>
              <a:ext cx="31098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zh-TW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品質欠點 狀況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②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288682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2485192"/>
            <a:ext cx="2384540" cy="903137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316831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2" y="3470048"/>
            <a:ext cx="2376923" cy="1087142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210525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C0B66F-E7C5-4063-AB5E-437C829FDAF6}">
  <ds:schemaRefs>
    <ds:schemaRef ds:uri="http://schemas.microsoft.com/office/2006/metadata/properties"/>
    <ds:schemaRef ds:uri="http://purl.org/dc/terms/"/>
    <ds:schemaRef ds:uri="http://purl.org/dc/dcmitype/"/>
    <ds:schemaRef ds:uri="efc91a35-95dc-44c3-b5f8-3a0d45593902"/>
    <ds:schemaRef ds:uri="06f40e22-4ae5-471f-aba9-697f7019d031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2</TotalTime>
  <Words>2317</Words>
  <Application>Microsoft Office PowerPoint</Application>
  <PresentationFormat>如螢幕大小 (16:9)</PresentationFormat>
  <Paragraphs>354</Paragraphs>
  <Slides>20</Slides>
  <Notes>16</Notes>
  <HiddenSlides>3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HGSSoeiKakugothicUB</vt:lpstr>
      <vt:lpstr>jf open 粉圓 2.0</vt:lpstr>
      <vt:lpstr>Meiryo UI</vt:lpstr>
      <vt:lpstr>Microsoft YaHei</vt:lpstr>
      <vt:lpstr>Yu Gothic</vt:lpstr>
      <vt:lpstr>新細明體</vt:lpstr>
      <vt:lpstr>Arial</vt:lpstr>
      <vt:lpstr>Arial Black</vt:lpstr>
      <vt:lpstr>Calibri</vt:lpstr>
      <vt:lpstr>Segoe UI</vt:lpstr>
      <vt:lpstr>Wingdings</vt:lpstr>
      <vt:lpstr>AGC_PPT_Internal_16-9</vt:lpstr>
      <vt:lpstr>DX工具活用窯生產技術向上</vt:lpstr>
      <vt:lpstr>古田さんの方針7つのKSF ⇨ 9つのパズル⇒製造一部重点課題</vt:lpstr>
      <vt:lpstr>PowerPoint 簡報</vt:lpstr>
      <vt:lpstr>PowerPoint 簡報</vt:lpstr>
      <vt:lpstr>PowerPoint 簡報</vt:lpstr>
      <vt:lpstr>目標：DX工具解決現場の困ること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HOT の割れ</vt:lpstr>
      <vt:lpstr>PowerPoint 簡報</vt:lpstr>
      <vt:lpstr>PowerPoint 簡報</vt:lpstr>
      <vt:lpstr>PowerPoint 簡報</vt:lpstr>
      <vt:lpstr>まとめ</vt:lpstr>
      <vt:lpstr>製一部的DX之路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3</cp:revision>
  <dcterms:created xsi:type="dcterms:W3CDTF">2018-06-22T07:01:47Z</dcterms:created>
  <dcterms:modified xsi:type="dcterms:W3CDTF">2024-09-24T08:37:21Z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